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6858000" cy="9144000"/>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a:defRPr sz="2400">
        <a:latin typeface="Times New Roman"/>
        <a:ea typeface="Times New Roman"/>
        <a:cs typeface="Times New Roman"/>
        <a:sym typeface="Times New Roman"/>
      </a:defRPr>
    </a:lvl6pPr>
    <a:lvl7pPr>
      <a:defRPr sz="2400">
        <a:latin typeface="Times New Roman"/>
        <a:ea typeface="Times New Roman"/>
        <a:cs typeface="Times New Roman"/>
        <a:sym typeface="Times New Roman"/>
      </a:defRPr>
    </a:lvl7pPr>
    <a:lvl8pPr>
      <a:defRPr sz="2400">
        <a:latin typeface="Times New Roman"/>
        <a:ea typeface="Times New Roman"/>
        <a:cs typeface="Times New Roman"/>
        <a:sym typeface="Times New Roman"/>
      </a:defRPr>
    </a:lvl8pPr>
    <a:lvl9pPr>
      <a:defRPr sz="2400">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4914900" y="8331200"/>
            <a:ext cx="1428750" cy="287087"/>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Times New Roman"/>
          <a:ea typeface="Times New Roman"/>
          <a:cs typeface="Times New Roman"/>
          <a:sym typeface="Times New Roman"/>
        </a:defRPr>
      </a:lvl1pPr>
      <a:lvl2pPr algn="ctr">
        <a:defRPr sz="4400">
          <a:latin typeface="Times New Roman"/>
          <a:ea typeface="Times New Roman"/>
          <a:cs typeface="Times New Roman"/>
          <a:sym typeface="Times New Roman"/>
        </a:defRPr>
      </a:lvl2pPr>
      <a:lvl3pPr algn="ctr">
        <a:defRPr sz="4400">
          <a:latin typeface="Times New Roman"/>
          <a:ea typeface="Times New Roman"/>
          <a:cs typeface="Times New Roman"/>
          <a:sym typeface="Times New Roman"/>
        </a:defRPr>
      </a:lvl3pPr>
      <a:lvl4pPr algn="ctr">
        <a:defRPr sz="4400">
          <a:latin typeface="Times New Roman"/>
          <a:ea typeface="Times New Roman"/>
          <a:cs typeface="Times New Roman"/>
          <a:sym typeface="Times New Roman"/>
        </a:defRPr>
      </a:lvl4pPr>
      <a:lvl5pPr algn="ctr">
        <a:defRPr sz="4400">
          <a:latin typeface="Times New Roman"/>
          <a:ea typeface="Times New Roman"/>
          <a:cs typeface="Times New Roman"/>
          <a:sym typeface="Times New Roman"/>
        </a:defRPr>
      </a:lvl5pPr>
      <a:lvl6pPr indent="457200" algn="ctr">
        <a:defRPr sz="4400">
          <a:latin typeface="Times New Roman"/>
          <a:ea typeface="Times New Roman"/>
          <a:cs typeface="Times New Roman"/>
          <a:sym typeface="Times New Roman"/>
        </a:defRPr>
      </a:lvl6pPr>
      <a:lvl7pPr indent="914400" algn="ctr">
        <a:defRPr sz="4400">
          <a:latin typeface="Times New Roman"/>
          <a:ea typeface="Times New Roman"/>
          <a:cs typeface="Times New Roman"/>
          <a:sym typeface="Times New Roman"/>
        </a:defRPr>
      </a:lvl7pPr>
      <a:lvl8pPr indent="1371600" algn="ctr">
        <a:defRPr sz="4400">
          <a:latin typeface="Times New Roman"/>
          <a:ea typeface="Times New Roman"/>
          <a:cs typeface="Times New Roman"/>
          <a:sym typeface="Times New Roman"/>
        </a:defRPr>
      </a:lvl8pPr>
      <a:lvl9pPr indent="1828800" algn="ctr">
        <a:defRPr sz="4400">
          <a:latin typeface="Times New Roman"/>
          <a:ea typeface="Times New Roman"/>
          <a:cs typeface="Times New Roman"/>
          <a:sym typeface="Times New Roman"/>
        </a:defRPr>
      </a:lvl9pPr>
    </p:titleStyle>
    <p:bodyStyle>
      <a:lvl1pPr marL="342900" indent="-342900">
        <a:spcBef>
          <a:spcPts val="700"/>
        </a:spcBef>
        <a:buSzPct val="100000"/>
        <a:buChar char="»"/>
        <a:defRPr sz="3200">
          <a:latin typeface="Times New Roman"/>
          <a:ea typeface="Times New Roman"/>
          <a:cs typeface="Times New Roman"/>
          <a:sym typeface="Times New Roman"/>
        </a:defRPr>
      </a:lvl1pPr>
      <a:lvl2pPr marL="783771" indent="-326571">
        <a:spcBef>
          <a:spcPts val="700"/>
        </a:spcBef>
        <a:buSzPct val="100000"/>
        <a:buChar char="–"/>
        <a:defRPr sz="3200">
          <a:latin typeface="Times New Roman"/>
          <a:ea typeface="Times New Roman"/>
          <a:cs typeface="Times New Roman"/>
          <a:sym typeface="Times New Roman"/>
        </a:defRPr>
      </a:lvl2pPr>
      <a:lvl3pPr marL="1219200" indent="-304800">
        <a:spcBef>
          <a:spcPts val="700"/>
        </a:spcBef>
        <a:buSzPct val="100000"/>
        <a:buChar char="•"/>
        <a:defRPr sz="3200">
          <a:latin typeface="Times New Roman"/>
          <a:ea typeface="Times New Roman"/>
          <a:cs typeface="Times New Roman"/>
          <a:sym typeface="Times New Roman"/>
        </a:defRPr>
      </a:lvl3pPr>
      <a:lvl4pPr marL="1737360" indent="-365760">
        <a:spcBef>
          <a:spcPts val="700"/>
        </a:spcBef>
        <a:buSzPct val="100000"/>
        <a:buChar char="–"/>
        <a:defRPr sz="3200">
          <a:latin typeface="Times New Roman"/>
          <a:ea typeface="Times New Roman"/>
          <a:cs typeface="Times New Roman"/>
          <a:sym typeface="Times New Roman"/>
        </a:defRPr>
      </a:lvl4pPr>
      <a:lvl5pPr marL="2235200" indent="-406400">
        <a:spcBef>
          <a:spcPts val="700"/>
        </a:spcBef>
        <a:buSzPct val="100000"/>
        <a:buChar char="»"/>
        <a:defRPr sz="3200">
          <a:latin typeface="Times New Roman"/>
          <a:ea typeface="Times New Roman"/>
          <a:cs typeface="Times New Roman"/>
          <a:sym typeface="Times New Roman"/>
        </a:defRPr>
      </a:lvl5pPr>
      <a:lvl6pPr marL="2692400" indent="-406400">
        <a:spcBef>
          <a:spcPts val="700"/>
        </a:spcBef>
        <a:buSzPct val="100000"/>
        <a:buChar char="•"/>
        <a:defRPr sz="3200">
          <a:latin typeface="Times New Roman"/>
          <a:ea typeface="Times New Roman"/>
          <a:cs typeface="Times New Roman"/>
          <a:sym typeface="Times New Roman"/>
        </a:defRPr>
      </a:lvl6pPr>
      <a:lvl7pPr marL="3149600" indent="-406400">
        <a:spcBef>
          <a:spcPts val="700"/>
        </a:spcBef>
        <a:buSzPct val="100000"/>
        <a:buChar char="•"/>
        <a:defRPr sz="3200">
          <a:latin typeface="Times New Roman"/>
          <a:ea typeface="Times New Roman"/>
          <a:cs typeface="Times New Roman"/>
          <a:sym typeface="Times New Roman"/>
        </a:defRPr>
      </a:lvl7pPr>
      <a:lvl8pPr marL="3606800" indent="-406400">
        <a:spcBef>
          <a:spcPts val="700"/>
        </a:spcBef>
        <a:buSzPct val="100000"/>
        <a:buChar char="•"/>
        <a:defRPr sz="3200">
          <a:latin typeface="Times New Roman"/>
          <a:ea typeface="Times New Roman"/>
          <a:cs typeface="Times New Roman"/>
          <a:sym typeface="Times New Roman"/>
        </a:defRPr>
      </a:lvl8pPr>
      <a:lvl9pPr marL="4064000" indent="-406400">
        <a:spcBef>
          <a:spcPts val="700"/>
        </a:spcBef>
        <a:buSzPct val="100000"/>
        <a:buChar char="•"/>
        <a:defRPr sz="3200">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Times New Roman"/>
        </a:defRPr>
      </a:lvl1pPr>
      <a:lvl2pPr indent="457200" algn="r">
        <a:defRPr sz="1400">
          <a:solidFill>
            <a:schemeClr val="tx1"/>
          </a:solidFill>
          <a:latin typeface="+mn-lt"/>
          <a:ea typeface="+mn-ea"/>
          <a:cs typeface="+mn-cs"/>
          <a:sym typeface="Times New Roman"/>
        </a:defRPr>
      </a:lvl2pPr>
      <a:lvl3pPr indent="914400" algn="r">
        <a:defRPr sz="1400">
          <a:solidFill>
            <a:schemeClr val="tx1"/>
          </a:solidFill>
          <a:latin typeface="+mn-lt"/>
          <a:ea typeface="+mn-ea"/>
          <a:cs typeface="+mn-cs"/>
          <a:sym typeface="Times New Roman"/>
        </a:defRPr>
      </a:lvl3pPr>
      <a:lvl4pPr indent="1371600" algn="r">
        <a:defRPr sz="1400">
          <a:solidFill>
            <a:schemeClr val="tx1"/>
          </a:solidFill>
          <a:latin typeface="+mn-lt"/>
          <a:ea typeface="+mn-ea"/>
          <a:cs typeface="+mn-cs"/>
          <a:sym typeface="Times New Roman"/>
        </a:defRPr>
      </a:lvl4pPr>
      <a:lvl5pPr indent="1828800" algn="r">
        <a:defRPr sz="1400">
          <a:solidFill>
            <a:schemeClr val="tx1"/>
          </a:solidFill>
          <a:latin typeface="+mn-lt"/>
          <a:ea typeface="+mn-ea"/>
          <a:cs typeface="+mn-cs"/>
          <a:sym typeface="Times New Roman"/>
        </a:defRPr>
      </a:lvl5pPr>
      <a:lvl6pPr algn="r">
        <a:defRPr sz="1400">
          <a:solidFill>
            <a:schemeClr val="tx1"/>
          </a:solidFill>
          <a:latin typeface="+mn-lt"/>
          <a:ea typeface="+mn-ea"/>
          <a:cs typeface="+mn-cs"/>
          <a:sym typeface="Times New Roman"/>
        </a:defRPr>
      </a:lvl6pPr>
      <a:lvl7pPr algn="r">
        <a:defRPr sz="1400">
          <a:solidFill>
            <a:schemeClr val="tx1"/>
          </a:solidFill>
          <a:latin typeface="+mn-lt"/>
          <a:ea typeface="+mn-ea"/>
          <a:cs typeface="+mn-cs"/>
          <a:sym typeface="Times New Roman"/>
        </a:defRPr>
      </a:lvl7pPr>
      <a:lvl8pPr algn="r">
        <a:defRPr sz="1400">
          <a:solidFill>
            <a:schemeClr val="tx1"/>
          </a:solidFill>
          <a:latin typeface="+mn-lt"/>
          <a:ea typeface="+mn-ea"/>
          <a:cs typeface="+mn-cs"/>
          <a:sym typeface="Times New Roman"/>
        </a:defRPr>
      </a:lvl8pPr>
      <a:lvl9pPr algn="r">
        <a:defRPr sz="14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nvSpPr>
        <p:spPr>
          <a:xfrm>
            <a:off x="1143000" y="685800"/>
            <a:ext cx="4876800" cy="523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4800"/>
              </a:spcBef>
              <a:defRPr sz="8000">
                <a:solidFill>
                  <a:srgbClr val="3333CC"/>
                </a:solidFill>
                <a:latin typeface="Tempus Sans ITC"/>
                <a:ea typeface="Tempus Sans ITC"/>
                <a:cs typeface="Tempus Sans ITC"/>
                <a:sym typeface="Tempus Sans ITC"/>
              </a:defRPr>
            </a:lvl1pPr>
          </a:lstStyle>
          <a:p>
            <a:pPr lvl="0">
              <a:defRPr sz="1800">
                <a:solidFill>
                  <a:srgbClr val="000000"/>
                </a:solidFill>
              </a:defRPr>
            </a:pPr>
            <a:r>
              <a:rPr sz="8000">
                <a:solidFill>
                  <a:srgbClr val="3333CC"/>
                </a:solidFill>
              </a:rPr>
              <a:t>Take Better Notes</a:t>
            </a:r>
            <a:endParaRPr sz="8000">
              <a:solidFill>
                <a:srgbClr val="3333CC"/>
              </a:solidFill>
            </a:endParaRPr>
          </a:p>
        </p:txBody>
      </p:sp>
      <p:pic>
        <p:nvPicPr>
          <p:cNvPr id="9" name="Tomas Rowdy.jpg" descr="Tomas Rowdy"/>
          <p:cNvPicPr/>
          <p:nvPr/>
        </p:nvPicPr>
        <p:blipFill>
          <a:blip r:embed="rId2">
            <a:extLst/>
          </a:blip>
          <a:stretch>
            <a:fillRect/>
          </a:stretch>
        </p:blipFill>
        <p:spPr>
          <a:xfrm>
            <a:off x="2438400" y="4419600"/>
            <a:ext cx="2432050" cy="2681288"/>
          </a:xfrm>
          <a:prstGeom prst="rect">
            <a:avLst/>
          </a:prstGeom>
          <a:ln w="12700">
            <a:miter lim="400000"/>
          </a:ln>
        </p:spPr>
      </p:pic>
      <p:sp>
        <p:nvSpPr>
          <p:cNvPr id="10" name="Shape 10"/>
          <p:cNvSpPr/>
          <p:nvPr/>
        </p:nvSpPr>
        <p:spPr>
          <a:xfrm>
            <a:off x="0" y="7391400"/>
            <a:ext cx="6858000" cy="510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a:solidFill>
                  <a:srgbClr val="FF3300"/>
                </a:solidFill>
                <a:latin typeface="Arial Unicode MS"/>
                <a:ea typeface="Arial Unicode MS"/>
                <a:cs typeface="Arial Unicode MS"/>
                <a:sym typeface="Arial Unicode MS"/>
              </a:defRPr>
            </a:lvl1pPr>
          </a:lstStyle>
          <a:p>
            <a:pPr lvl="0">
              <a:defRPr sz="1800">
                <a:solidFill>
                  <a:srgbClr val="000000"/>
                </a:solidFill>
              </a:defRPr>
            </a:pPr>
            <a:r>
              <a:rPr sz="2400">
                <a:solidFill>
                  <a:srgbClr val="FF3300"/>
                </a:solidFill>
              </a:rPr>
              <a:t>Tomas Rivera Center  for Student Success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3200">
                <a:solidFill>
                  <a:srgbClr val="FF3300"/>
                </a:solidFill>
              </a:defRPr>
            </a:lvl1pPr>
          </a:lstStyle>
          <a:p>
            <a:pPr lvl="0">
              <a:defRPr b="0" sz="1800">
                <a:solidFill>
                  <a:srgbClr val="000000"/>
                </a:solidFill>
              </a:defRPr>
            </a:pPr>
            <a:r>
              <a:rPr b="1" sz="3200">
                <a:solidFill>
                  <a:srgbClr val="FF3300"/>
                </a:solidFill>
              </a:rPr>
              <a:t>CORNELL METHOD OF NOTE TAKING</a:t>
            </a:r>
          </a:p>
        </p:txBody>
      </p:sp>
      <p:sp>
        <p:nvSpPr>
          <p:cNvPr id="39" name="Shape 39"/>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endParaRPr b="1" sz="3200"/>
          </a:p>
          <a:p>
            <a:pPr lvl="0">
              <a:buChar char="•"/>
              <a:defRPr sz="1800"/>
            </a:pPr>
            <a:endParaRPr b="1" sz="3200"/>
          </a:p>
          <a:p>
            <a:pPr lvl="0">
              <a:spcBef>
                <a:spcPts val="600"/>
              </a:spcBef>
              <a:buSzTx/>
              <a:buNone/>
              <a:defRPr sz="1800"/>
            </a:pPr>
            <a:r>
              <a:rPr b="1" sz="2800"/>
              <a:t> Recall</a:t>
            </a:r>
            <a:endParaRPr b="1" sz="2800"/>
          </a:p>
          <a:p>
            <a:pPr lvl="0">
              <a:spcBef>
                <a:spcPts val="600"/>
              </a:spcBef>
              <a:buSzTx/>
              <a:buNone/>
              <a:defRPr sz="1800"/>
            </a:pPr>
            <a:r>
              <a:rPr b="1" sz="2800"/>
              <a:t>Column                 Notes Column</a:t>
            </a:r>
            <a:endParaRPr b="1" sz="2800"/>
          </a:p>
          <a:p>
            <a:pPr lvl="0">
              <a:buSzTx/>
              <a:buNone/>
              <a:defRPr sz="1800"/>
            </a:pPr>
            <a:endParaRPr b="1" sz="2800"/>
          </a:p>
          <a:p>
            <a:pPr lvl="0">
              <a:buSzTx/>
              <a:buNone/>
              <a:defRPr sz="1800"/>
            </a:pPr>
            <a:endParaRPr b="1" sz="2800"/>
          </a:p>
          <a:p>
            <a:pPr lvl="0">
              <a:buSzTx/>
              <a:buNone/>
              <a:defRPr sz="1800"/>
            </a:pPr>
            <a:endParaRPr b="1" sz="2800"/>
          </a:p>
          <a:p>
            <a:pPr lvl="0">
              <a:spcBef>
                <a:spcPts val="600"/>
              </a:spcBef>
              <a:buSzTx/>
              <a:buNone/>
              <a:defRPr sz="1800"/>
            </a:pPr>
            <a:r>
              <a:rPr b="1" sz="2800"/>
              <a:t>                         </a:t>
            </a:r>
          </a:p>
        </p:txBody>
      </p:sp>
      <p:sp>
        <p:nvSpPr>
          <p:cNvPr id="40" name="Shape 40"/>
          <p:cNvSpPr/>
          <p:nvPr/>
        </p:nvSpPr>
        <p:spPr>
          <a:xfrm flipH="1">
            <a:off x="2514599" y="2336800"/>
            <a:ext cx="2" cy="6350000"/>
          </a:xfrm>
          <a:prstGeom prst="line">
            <a:avLst/>
          </a:prstGeom>
          <a:ln>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9">
                                            <p:txEl>
                                              <p:pRg st="2" end="2"/>
                                            </p:txEl>
                                          </p:spTgt>
                                        </p:tgtEl>
                                        <p:attrNameLst>
                                          <p:attrName>style.visibility</p:attrName>
                                        </p:attrNameLst>
                                      </p:cBhvr>
                                      <p:to>
                                        <p:strVal val="visible"/>
                                      </p:to>
                                    </p:set>
                                    <p:animEffect filter="blinds(horizontal)" transition="in">
                                      <p:cBhvr>
                                        <p:cTn id="7" dur="500"/>
                                        <p:tgtEl>
                                          <p:spTgt spid="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1" fill="hold">
                                  <p:stCondLst>
                                    <p:cond delay="0"/>
                                  </p:stCondLst>
                                  <p:iterate type="el" backwards="0">
                                    <p:tmAbs val="0"/>
                                  </p:iterate>
                                  <p:childTnLst>
                                    <p:set>
                                      <p:cBhvr>
                                        <p:cTn id="11" fill="hold"/>
                                        <p:tgtEl>
                                          <p:spTgt spid="39">
                                            <p:txEl>
                                              <p:pRg st="3" end="3"/>
                                            </p:txEl>
                                          </p:spTgt>
                                        </p:tgtEl>
                                        <p:attrNameLst>
                                          <p:attrName>style.visibility</p:attrName>
                                        </p:attrNameLst>
                                      </p:cBhvr>
                                      <p:to>
                                        <p:strVal val="visible"/>
                                      </p:to>
                                    </p:set>
                                    <p:animEffect filter="blinds(horizontal)" transition="in">
                                      <p:cBhvr>
                                        <p:cTn id="12" dur="500"/>
                                        <p:tgtEl>
                                          <p:spTgt spid="39">
                                            <p:txEl>
                                              <p:pRg st="3" end="3"/>
                                            </p:txEl>
                                          </p:spTgt>
                                        </p:tgtEl>
                                      </p:cBhvr>
                                    </p:animEffect>
                                  </p:childTnLst>
                                </p:cTn>
                              </p:par>
                            </p:childTnLst>
                          </p:cTn>
                        </p:par>
                        <p:par>
                          <p:cTn id="13" fill="hold">
                            <p:stCondLst>
                              <p:cond delay="500"/>
                            </p:stCondLst>
                            <p:childTnLst>
                              <p:par>
                                <p:cTn id="14" nodeType="afterEffect" presetClass="entr" presetSubtype="10" presetID="3" grpId="1" fill="hold">
                                  <p:stCondLst>
                                    <p:cond delay="0"/>
                                  </p:stCondLst>
                                  <p:iterate type="el" backwards="0">
                                    <p:tmAbs val="0"/>
                                  </p:iterate>
                                  <p:childTnLst>
                                    <p:set>
                                      <p:cBhvr>
                                        <p:cTn id="15" fill="hold"/>
                                        <p:tgtEl>
                                          <p:spTgt spid="39">
                                            <p:txEl>
                                              <p:pRg st="4" end="4"/>
                                            </p:txEl>
                                          </p:spTgt>
                                        </p:tgtEl>
                                        <p:attrNameLst>
                                          <p:attrName>style.visibility</p:attrName>
                                        </p:attrNameLst>
                                      </p:cBhvr>
                                      <p:to>
                                        <p:strVal val="visible"/>
                                      </p:to>
                                    </p:set>
                                    <p:animEffect filter="blinds(horizontal)" transition="in">
                                      <p:cBhvr>
                                        <p:cTn id="16" dur="500"/>
                                        <p:tgtEl>
                                          <p:spTgt spid="39">
                                            <p:txEl>
                                              <p:pRg st="4" end="4"/>
                                            </p:txEl>
                                          </p:spTgt>
                                        </p:tgtEl>
                                      </p:cBhvr>
                                    </p:animEffect>
                                  </p:childTnLst>
                                </p:cTn>
                              </p:par>
                            </p:childTnLst>
                          </p:cTn>
                        </p:par>
                        <p:par>
                          <p:cTn id="17" fill="hold">
                            <p:stCondLst>
                              <p:cond delay="1000"/>
                            </p:stCondLst>
                            <p:childTnLst>
                              <p:par>
                                <p:cTn id="18" nodeType="afterEffect" presetClass="entr" presetSubtype="10" presetID="3" grpId="1" fill="hold">
                                  <p:stCondLst>
                                    <p:cond delay="0"/>
                                  </p:stCondLst>
                                  <p:iterate type="el" backwards="0">
                                    <p:tmAbs val="0"/>
                                  </p:iterate>
                                  <p:childTnLst>
                                    <p:set>
                                      <p:cBhvr>
                                        <p:cTn id="19" fill="hold"/>
                                        <p:tgtEl>
                                          <p:spTgt spid="39">
                                            <p:txEl>
                                              <p:pRg st="5" end="5"/>
                                            </p:txEl>
                                          </p:spTgt>
                                        </p:tgtEl>
                                        <p:attrNameLst>
                                          <p:attrName>style.visibility</p:attrName>
                                        </p:attrNameLst>
                                      </p:cBhvr>
                                      <p:to>
                                        <p:strVal val="visible"/>
                                      </p:to>
                                    </p:set>
                                    <p:animEffect filter="blinds(horizontal)" transition="in">
                                      <p:cBhvr>
                                        <p:cTn id="20" dur="500"/>
                                        <p:tgtEl>
                                          <p:spTgt spid="39">
                                            <p:txEl>
                                              <p:pRg st="5" end="5"/>
                                            </p:txEl>
                                          </p:spTgt>
                                        </p:tgtEl>
                                      </p:cBhvr>
                                    </p:animEffect>
                                  </p:childTnLst>
                                </p:cTn>
                              </p:par>
                            </p:childTnLst>
                          </p:cTn>
                        </p:par>
                        <p:par>
                          <p:cTn id="21" fill="hold">
                            <p:stCondLst>
                              <p:cond delay="1500"/>
                            </p:stCondLst>
                            <p:childTnLst>
                              <p:par>
                                <p:cTn id="22" nodeType="afterEffect" presetClass="entr" presetSubtype="10" presetID="3" grpId="1" fill="hold">
                                  <p:stCondLst>
                                    <p:cond delay="0"/>
                                  </p:stCondLst>
                                  <p:iterate type="el" backwards="0">
                                    <p:tmAbs val="0"/>
                                  </p:iterate>
                                  <p:childTnLst>
                                    <p:set>
                                      <p:cBhvr>
                                        <p:cTn id="23" fill="hold"/>
                                        <p:tgtEl>
                                          <p:spTgt spid="39">
                                            <p:txEl>
                                              <p:pRg st="6" end="6"/>
                                            </p:txEl>
                                          </p:spTgt>
                                        </p:tgtEl>
                                        <p:attrNameLst>
                                          <p:attrName>style.visibility</p:attrName>
                                        </p:attrNameLst>
                                      </p:cBhvr>
                                      <p:to>
                                        <p:strVal val="visible"/>
                                      </p:to>
                                    </p:set>
                                    <p:animEffect filter="blinds(horizontal)" transition="in">
                                      <p:cBhvr>
                                        <p:cTn id="24" dur="500"/>
                                        <p:tgtEl>
                                          <p:spTgt spid="3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0" presetID="3" grpId="1" fill="hold">
                                  <p:stCondLst>
                                    <p:cond delay="0"/>
                                  </p:stCondLst>
                                  <p:iterate type="el" backwards="0">
                                    <p:tmAbs val="0"/>
                                  </p:iterate>
                                  <p:childTnLst>
                                    <p:set>
                                      <p:cBhvr>
                                        <p:cTn id="28" fill="hold"/>
                                        <p:tgtEl>
                                          <p:spTgt spid="39">
                                            <p:txEl>
                                              <p:pRg st="7" end="7"/>
                                            </p:txEl>
                                          </p:spTgt>
                                        </p:tgtEl>
                                        <p:attrNameLst>
                                          <p:attrName>style.visibility</p:attrName>
                                        </p:attrNameLst>
                                      </p:cBhvr>
                                      <p:to>
                                        <p:strVal val="visible"/>
                                      </p:to>
                                    </p:set>
                                    <p:animEffect filter="blinds(horizontal)" transition="in">
                                      <p:cBhvr>
                                        <p:cTn id="29" dur="500"/>
                                        <p:tgtEl>
                                          <p:spTgt spid="39">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4294967295"/>
          </p:nvPr>
        </p:nvSpPr>
        <p:spPr>
          <a:xfrm>
            <a:off x="514350" y="2133600"/>
            <a:ext cx="5829300" cy="6629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buAutoNum type="arabicPeriod" startAt="1"/>
              <a:defRPr sz="1800"/>
            </a:pPr>
            <a:r>
              <a:rPr b="1" sz="3200"/>
              <a:t>Divide the paper vertically by drawing a line from top to bottom about 2” from the left side of the page.  </a:t>
            </a:r>
            <a:endParaRPr b="1" sz="3200"/>
          </a:p>
          <a:p>
            <a:pPr lvl="0" marL="609600" indent="-609600">
              <a:spcBef>
                <a:spcPts val="0"/>
              </a:spcBef>
              <a:buSzTx/>
              <a:buNone/>
              <a:defRPr sz="1800"/>
            </a:pPr>
            <a:r>
              <a:rPr b="1" sz="3200"/>
              <a:t>2.    Write on one side of page only. Write student name, course, date &amp; page number at top of each page.  </a:t>
            </a:r>
            <a:endParaRPr b="1" sz="3200"/>
          </a:p>
          <a:p>
            <a:pPr lvl="0" marL="609600" indent="-609600">
              <a:buSzTx/>
              <a:buNone/>
              <a:defRPr sz="1800"/>
            </a:pPr>
            <a:r>
              <a:rPr b="1" sz="3200"/>
              <a:t>3.    During lecture, record the main ideas &amp; concepts on the right side of the page (notes column).  </a:t>
            </a:r>
          </a:p>
        </p:txBody>
      </p:sp>
      <p:sp>
        <p:nvSpPr>
          <p:cNvPr id="43" name="Shape 43"/>
          <p:cNvSpPr/>
          <p:nvPr>
            <p:ph type="title" idx="4294967295"/>
          </p:nvPr>
        </p:nvSpPr>
        <p:spPr>
          <a:xfrm>
            <a:off x="514350" y="812800"/>
            <a:ext cx="5829300" cy="101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3300"/>
                </a:solidFill>
              </a:defRPr>
            </a:lvl1pPr>
          </a:lstStyle>
          <a:p>
            <a:pPr lvl="0">
              <a:defRPr sz="1800">
                <a:solidFill>
                  <a:srgbClr val="000000"/>
                </a:solidFill>
              </a:defRPr>
            </a:pPr>
            <a:r>
              <a:rPr sz="4400">
                <a:solidFill>
                  <a:srgbClr val="FF3300"/>
                </a:solidFill>
              </a:rPr>
              <a:t>Cornell Notes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42">
                                            <p:bg/>
                                          </p:spTgt>
                                        </p:tgtEl>
                                        <p:attrNameLst>
                                          <p:attrName>style.visibility</p:attrName>
                                        </p:attrNameLst>
                                      </p:cBhvr>
                                      <p:to>
                                        <p:strVal val="visible"/>
                                      </p:to>
                                    </p:set>
                                    <p:animEffect filter="blinds(horizontal)" transition="in">
                                      <p:cBhvr>
                                        <p:cTn id="7" dur="500"/>
                                        <p:tgtEl>
                                          <p:spTgt spid="42">
                                            <p:bg/>
                                          </p:spTgt>
                                        </p:tgtEl>
                                      </p:cBhvr>
                                    </p:animEffect>
                                  </p:childTnLst>
                                </p:cTn>
                              </p:par>
                              <p:par>
                                <p:cTn id="8" presetClass="entr" presetSubtype="10" presetID="3" grpId="1" fill="hold">
                                  <p:stCondLst>
                                    <p:cond delay="0"/>
                                  </p:stCondLst>
                                  <p:iterate type="el" backwards="0">
                                    <p:tmAbs val="0"/>
                                  </p:iterate>
                                  <p:childTnLst>
                                    <p:set>
                                      <p:cBhvr>
                                        <p:cTn id="9" fill="hold"/>
                                        <p:tgtEl>
                                          <p:spTgt spid="42">
                                            <p:txEl>
                                              <p:pRg st="0" end="0"/>
                                            </p:txEl>
                                          </p:spTgt>
                                        </p:tgtEl>
                                        <p:attrNameLst>
                                          <p:attrName>style.visibility</p:attrName>
                                        </p:attrNameLst>
                                      </p:cBhvr>
                                      <p:to>
                                        <p:strVal val="visible"/>
                                      </p:to>
                                    </p:set>
                                    <p:animEffect filter="blinds(horizontal)" transition="in">
                                      <p:cBhvr>
                                        <p:cTn id="10" dur="500"/>
                                        <p:tgtEl>
                                          <p:spTgt spid="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42">
                                            <p:txEl>
                                              <p:pRg st="1" end="1"/>
                                            </p:txEl>
                                          </p:spTgt>
                                        </p:tgtEl>
                                        <p:attrNameLst>
                                          <p:attrName>style.visibility</p:attrName>
                                        </p:attrNameLst>
                                      </p:cBhvr>
                                      <p:to>
                                        <p:strVal val="visible"/>
                                      </p:to>
                                    </p:set>
                                    <p:animEffect filter="blinds(horizontal)" transition="in">
                                      <p:cBhvr>
                                        <p:cTn id="15" dur="500"/>
                                        <p:tgtEl>
                                          <p:spTgt spid="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42">
                                            <p:txEl>
                                              <p:pRg st="2" end="2"/>
                                            </p:txEl>
                                          </p:spTgt>
                                        </p:tgtEl>
                                        <p:attrNameLst>
                                          <p:attrName>style.visibility</p:attrName>
                                        </p:attrNameLst>
                                      </p:cBhvr>
                                      <p:to>
                                        <p:strVal val="visible"/>
                                      </p:to>
                                    </p:set>
                                    <p:animEffect filter="blinds(horizontal)" transition="in">
                                      <p:cBhvr>
                                        <p:cTn id="20" dur="500"/>
                                        <p:tgtEl>
                                          <p:spTgt spid="4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image.pdf"/>
          <p:cNvPicPr/>
          <p:nvPr/>
        </p:nvPicPr>
        <p:blipFill>
          <a:blip r:embed="rId2">
            <a:extLst/>
          </a:blip>
          <a:stretch>
            <a:fillRect/>
          </a:stretch>
        </p:blipFill>
        <p:spPr>
          <a:xfrm>
            <a:off x="914400" y="990600"/>
            <a:ext cx="5029200" cy="67818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image.pdf"/>
          <p:cNvPicPr/>
          <p:nvPr/>
        </p:nvPicPr>
        <p:blipFill>
          <a:blip r:embed="rId2">
            <a:extLst/>
          </a:blip>
          <a:stretch>
            <a:fillRect/>
          </a:stretch>
        </p:blipFill>
        <p:spPr>
          <a:xfrm>
            <a:off x="1143000" y="1371600"/>
            <a:ext cx="4724400" cy="64008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pdf"/>
          <p:cNvPicPr/>
          <p:nvPr/>
        </p:nvPicPr>
        <p:blipFill>
          <a:blip r:embed="rId2">
            <a:extLst/>
          </a:blip>
          <a:stretch>
            <a:fillRect/>
          </a:stretch>
        </p:blipFill>
        <p:spPr>
          <a:xfrm>
            <a:off x="914400" y="990600"/>
            <a:ext cx="5181600" cy="69342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image.pdf"/>
          <p:cNvPicPr/>
          <p:nvPr/>
        </p:nvPicPr>
        <p:blipFill>
          <a:blip r:embed="rId2">
            <a:extLst/>
          </a:blip>
          <a:stretch>
            <a:fillRect/>
          </a:stretch>
        </p:blipFill>
        <p:spPr>
          <a:xfrm>
            <a:off x="990600" y="1447800"/>
            <a:ext cx="4953000" cy="61722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image.pdf"/>
          <p:cNvPicPr/>
          <p:nvPr/>
        </p:nvPicPr>
        <p:blipFill>
          <a:blip r:embed="rId2">
            <a:extLst/>
          </a:blip>
          <a:stretch>
            <a:fillRect/>
          </a:stretch>
        </p:blipFill>
        <p:spPr>
          <a:xfrm>
            <a:off x="914400" y="1447800"/>
            <a:ext cx="4953000" cy="64770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image.pdf"/>
          <p:cNvPicPr/>
          <p:nvPr/>
        </p:nvPicPr>
        <p:blipFill>
          <a:blip r:embed="rId2">
            <a:extLst/>
          </a:blip>
          <a:stretch>
            <a:fillRect/>
          </a:stretch>
        </p:blipFill>
        <p:spPr>
          <a:xfrm>
            <a:off x="914400" y="990600"/>
            <a:ext cx="5181600" cy="69342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image.pdf"/>
          <p:cNvPicPr/>
          <p:nvPr/>
        </p:nvPicPr>
        <p:blipFill>
          <a:blip r:embed="rId2">
            <a:extLst/>
          </a:blip>
          <a:stretch>
            <a:fillRect/>
          </a:stretch>
        </p:blipFill>
        <p:spPr>
          <a:xfrm>
            <a:off x="838200" y="1524000"/>
            <a:ext cx="5029200" cy="6477000"/>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solidFill>
                  <a:srgbClr val="FF3300"/>
                </a:solidFill>
              </a:rPr>
              <a:t>Benefits of Cornell Notes</a:t>
            </a:r>
            <a:r>
              <a:rPr sz="4400"/>
              <a:t>  </a:t>
            </a:r>
          </a:p>
        </p:txBody>
      </p:sp>
      <p:sp>
        <p:nvSpPr>
          <p:cNvPr id="60" name="Shape 60"/>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Your notes are organized  </a:t>
            </a:r>
            <a:endParaRPr b="1" sz="3200"/>
          </a:p>
          <a:p>
            <a:pPr lvl="0">
              <a:buChar char="•"/>
              <a:defRPr sz="1800"/>
            </a:pPr>
            <a:r>
              <a:rPr b="1" sz="3200"/>
              <a:t>You review your notes every day</a:t>
            </a:r>
            <a:endParaRPr b="1" sz="3200"/>
          </a:p>
          <a:p>
            <a:pPr lvl="0">
              <a:buChar char="•"/>
              <a:defRPr sz="1800"/>
            </a:pPr>
            <a:r>
              <a:rPr b="1" sz="3200"/>
              <a:t>You can quickly and easily identify key terms and concepts.  </a:t>
            </a:r>
            <a:endParaRPr b="1" sz="3200"/>
          </a:p>
          <a:p>
            <a:pPr lvl="0">
              <a:buChar char="•"/>
              <a:defRPr sz="1800"/>
            </a:pPr>
            <a:r>
              <a:rPr b="1" sz="3200"/>
              <a:t>Your lecture notes become a study guide to help you prepare for the exam.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0">
                                            <p:bg/>
                                          </p:spTgt>
                                        </p:tgtEl>
                                        <p:attrNameLst>
                                          <p:attrName>style.visibility</p:attrName>
                                        </p:attrNameLst>
                                      </p:cBhvr>
                                      <p:to>
                                        <p:strVal val="visible"/>
                                      </p:to>
                                    </p:set>
                                    <p:animEffect filter="blinds(horizontal)" transition="in">
                                      <p:cBhvr>
                                        <p:cTn id="7" dur="500"/>
                                        <p:tgtEl>
                                          <p:spTgt spid="60">
                                            <p:bg/>
                                          </p:spTgt>
                                        </p:tgtEl>
                                      </p:cBhvr>
                                    </p:animEffect>
                                  </p:childTnLst>
                                </p:cTn>
                              </p:par>
                              <p:par>
                                <p:cTn id="8" presetClass="entr" presetSubtype="10" presetID="3" grpId="1" fill="hold">
                                  <p:stCondLst>
                                    <p:cond delay="0"/>
                                  </p:stCondLst>
                                  <p:iterate type="el" backwards="0">
                                    <p:tmAbs val="0"/>
                                  </p:iterate>
                                  <p:childTnLst>
                                    <p:set>
                                      <p:cBhvr>
                                        <p:cTn id="9" fill="hold"/>
                                        <p:tgtEl>
                                          <p:spTgt spid="60">
                                            <p:txEl>
                                              <p:pRg st="0" end="0"/>
                                            </p:txEl>
                                          </p:spTgt>
                                        </p:tgtEl>
                                        <p:attrNameLst>
                                          <p:attrName>style.visibility</p:attrName>
                                        </p:attrNameLst>
                                      </p:cBhvr>
                                      <p:to>
                                        <p:strVal val="visible"/>
                                      </p:to>
                                    </p:set>
                                    <p:animEffect filter="blinds(horizontal)" transition="in">
                                      <p:cBhvr>
                                        <p:cTn id="10" dur="500"/>
                                        <p:tgtEl>
                                          <p:spTgt spid="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60">
                                            <p:txEl>
                                              <p:pRg st="1" end="1"/>
                                            </p:txEl>
                                          </p:spTgt>
                                        </p:tgtEl>
                                        <p:attrNameLst>
                                          <p:attrName>style.visibility</p:attrName>
                                        </p:attrNameLst>
                                      </p:cBhvr>
                                      <p:to>
                                        <p:strVal val="visible"/>
                                      </p:to>
                                    </p:set>
                                    <p:animEffect filter="blinds(horizontal)" transition="in">
                                      <p:cBhvr>
                                        <p:cTn id="15" dur="500"/>
                                        <p:tgtEl>
                                          <p:spTgt spid="6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60">
                                            <p:txEl>
                                              <p:pRg st="2" end="2"/>
                                            </p:txEl>
                                          </p:spTgt>
                                        </p:tgtEl>
                                        <p:attrNameLst>
                                          <p:attrName>style.visibility</p:attrName>
                                        </p:attrNameLst>
                                      </p:cBhvr>
                                      <p:to>
                                        <p:strVal val="visible"/>
                                      </p:to>
                                    </p:set>
                                    <p:animEffect filter="blinds(horizontal)" transition="in">
                                      <p:cBhvr>
                                        <p:cTn id="20" dur="500"/>
                                        <p:tgtEl>
                                          <p:spTgt spid="6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60">
                                            <p:txEl>
                                              <p:pRg st="3" end="3"/>
                                            </p:txEl>
                                          </p:spTgt>
                                        </p:tgtEl>
                                        <p:attrNameLst>
                                          <p:attrName>style.visibility</p:attrName>
                                        </p:attrNameLst>
                                      </p:cBhvr>
                                      <p:to>
                                        <p:strVal val="visible"/>
                                      </p:to>
                                    </p:set>
                                    <p:animEffect filter="blinds(horizontal)" transition="in">
                                      <p:cBhvr>
                                        <p:cTn id="25" dur="500"/>
                                        <p:tgtEl>
                                          <p:spTgt spid="6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 name="Shape 12"/>
          <p:cNvSpPr/>
          <p:nvPr>
            <p:ph type="title" idx="4294967295"/>
          </p:nvPr>
        </p:nvSpPr>
        <p:spPr>
          <a:xfrm>
            <a:off x="514350" y="812800"/>
            <a:ext cx="58293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86968">
              <a:defRPr sz="1800"/>
            </a:pPr>
            <a:r>
              <a:rPr b="1" sz="4268">
                <a:solidFill>
                  <a:srgbClr val="FF3300"/>
                </a:solidFill>
              </a:rPr>
              <a:t>WHY TAKE NOTES?</a:t>
            </a:r>
            <a:r>
              <a:rPr b="1" sz="4268"/>
              <a:t>  	</a:t>
            </a:r>
          </a:p>
        </p:txBody>
      </p:sp>
      <p:sp>
        <p:nvSpPr>
          <p:cNvPr id="13" name="Shape 13"/>
          <p:cNvSpPr/>
          <p:nvPr>
            <p:ph type="body" idx="4294967295"/>
          </p:nvPr>
        </p:nvSpPr>
        <p:spPr>
          <a:xfrm>
            <a:off x="457200" y="16764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har char="•"/>
              <a:defRPr sz="1800"/>
            </a:pPr>
            <a:r>
              <a:rPr b="1" sz="3200"/>
              <a:t>Taking notes helps students to concentrate in class.</a:t>
            </a:r>
            <a:endParaRPr b="1" sz="3200"/>
          </a:p>
          <a:p>
            <a:pPr lvl="0">
              <a:lnSpc>
                <a:spcPct val="90000"/>
              </a:lnSpc>
              <a:buChar char="•"/>
              <a:defRPr sz="1800"/>
            </a:pPr>
            <a:r>
              <a:rPr b="1" sz="3200"/>
              <a:t>Taking notes develops a sense of listening, allowing the reader to recognize main ideas.  </a:t>
            </a:r>
            <a:endParaRPr b="1" sz="3200"/>
          </a:p>
          <a:p>
            <a:pPr lvl="0">
              <a:lnSpc>
                <a:spcPct val="90000"/>
              </a:lnSpc>
              <a:buChar char="•"/>
              <a:defRPr sz="1800"/>
            </a:pPr>
            <a:r>
              <a:rPr b="1" sz="3200"/>
              <a:t>Makes student an active part of the learning process rather than a passive listener.    </a:t>
            </a:r>
            <a:endParaRPr b="1" sz="3200"/>
          </a:p>
          <a:p>
            <a:pPr lvl="0">
              <a:lnSpc>
                <a:spcPct val="90000"/>
              </a:lnSpc>
              <a:buChar char="•"/>
              <a:defRPr sz="1800"/>
            </a:pPr>
            <a:r>
              <a:rPr b="1" sz="3200"/>
              <a:t>Helps prepare for the exams, quizzes.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3">
                                            <p:bg/>
                                          </p:spTgt>
                                        </p:tgtEl>
                                        <p:attrNameLst>
                                          <p:attrName>style.visibility</p:attrName>
                                        </p:attrNameLst>
                                      </p:cBhvr>
                                      <p:to>
                                        <p:strVal val="visible"/>
                                      </p:to>
                                    </p:set>
                                    <p:animEffect filter="blinds(horizontal)" transition="in">
                                      <p:cBhvr>
                                        <p:cTn id="7" dur="500"/>
                                        <p:tgtEl>
                                          <p:spTgt spid="13">
                                            <p:bg/>
                                          </p:spTgt>
                                        </p:tgtEl>
                                      </p:cBhvr>
                                    </p:animEffect>
                                  </p:childTnLst>
                                </p:cTn>
                              </p:par>
                              <p:par>
                                <p:cTn id="8" presetClass="entr" presetSubtype="10" presetID="3" grpId="1" fill="hold">
                                  <p:stCondLst>
                                    <p:cond delay="0"/>
                                  </p:stCondLst>
                                  <p:iterate type="el" backwards="0">
                                    <p:tmAbs val="0"/>
                                  </p:iterate>
                                  <p:childTnLst>
                                    <p:set>
                                      <p:cBhvr>
                                        <p:cTn id="9" fill="hold"/>
                                        <p:tgtEl>
                                          <p:spTgt spid="13">
                                            <p:txEl>
                                              <p:pRg st="0" end="0"/>
                                            </p:txEl>
                                          </p:spTgt>
                                        </p:tgtEl>
                                        <p:attrNameLst>
                                          <p:attrName>style.visibility</p:attrName>
                                        </p:attrNameLst>
                                      </p:cBhvr>
                                      <p:to>
                                        <p:strVal val="visible"/>
                                      </p:to>
                                    </p:set>
                                    <p:animEffect filter="blinds(horizontal)" transition="in">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13">
                                            <p:txEl>
                                              <p:pRg st="1" end="1"/>
                                            </p:txEl>
                                          </p:spTgt>
                                        </p:tgtEl>
                                        <p:attrNameLst>
                                          <p:attrName>style.visibility</p:attrName>
                                        </p:attrNameLst>
                                      </p:cBhvr>
                                      <p:to>
                                        <p:strVal val="visible"/>
                                      </p:to>
                                    </p:set>
                                    <p:animEffect filter="blinds(horizontal)" transition="in">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13">
                                            <p:txEl>
                                              <p:pRg st="2" end="2"/>
                                            </p:txEl>
                                          </p:spTgt>
                                        </p:tgtEl>
                                        <p:attrNameLst>
                                          <p:attrName>style.visibility</p:attrName>
                                        </p:attrNameLst>
                                      </p:cBhvr>
                                      <p:to>
                                        <p:strVal val="visible"/>
                                      </p:to>
                                    </p:set>
                                    <p:animEffect filter="blinds(horizontal)" transition="in">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13">
                                            <p:txEl>
                                              <p:pRg st="3" end="3"/>
                                            </p:txEl>
                                          </p:spTgt>
                                        </p:tgtEl>
                                        <p:attrNameLst>
                                          <p:attrName>style.visibility</p:attrName>
                                        </p:attrNameLst>
                                      </p:cBhvr>
                                      <p:to>
                                        <p:strVal val="visible"/>
                                      </p:to>
                                    </p:set>
                                    <p:animEffect filter="blinds(horizontal)" transition="in">
                                      <p:cBhvr>
                                        <p:cTn id="25" dur="500"/>
                                        <p:tgtEl>
                                          <p:spTgt spid="1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4294967295"/>
          </p:nvPr>
        </p:nvSpPr>
        <p:spPr>
          <a:xfrm>
            <a:off x="514350" y="1600200"/>
            <a:ext cx="5829300" cy="652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3200"/>
              <a:t>Try the Cornell Method of taking notes for a few weeks and notice the difference!</a:t>
            </a:r>
            <a:endParaRPr sz="3200"/>
          </a:p>
          <a:p>
            <a:pPr lvl="0">
              <a:buChar char="•"/>
              <a:defRPr sz="1800"/>
            </a:pPr>
            <a:r>
              <a:rPr sz="3200"/>
              <a:t>You don’t have to be a genius to take good notes.  All that you need is a good work ethic and consistency.  </a:t>
            </a:r>
          </a:p>
        </p:txBody>
      </p:sp>
      <p:pic>
        <p:nvPicPr>
          <p:cNvPr id="63" name="pe01928_.pdf" descr="pe01928_"/>
          <p:cNvPicPr/>
          <p:nvPr/>
        </p:nvPicPr>
        <p:blipFill>
          <a:blip r:embed="rId2">
            <a:extLst/>
          </a:blip>
          <a:stretch>
            <a:fillRect/>
          </a:stretch>
        </p:blipFill>
        <p:spPr>
          <a:xfrm>
            <a:off x="2438400" y="6096000"/>
            <a:ext cx="1905000" cy="22145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2">
                                            <p:bg/>
                                          </p:spTgt>
                                        </p:tgtEl>
                                        <p:attrNameLst>
                                          <p:attrName>style.visibility</p:attrName>
                                        </p:attrNameLst>
                                      </p:cBhvr>
                                      <p:to>
                                        <p:strVal val="visible"/>
                                      </p:to>
                                    </p:set>
                                    <p:animEffect filter="blinds(horizontal)" transition="in">
                                      <p:cBhvr>
                                        <p:cTn id="7" dur="500"/>
                                        <p:tgtEl>
                                          <p:spTgt spid="62">
                                            <p:bg/>
                                          </p:spTgt>
                                        </p:tgtEl>
                                      </p:cBhvr>
                                    </p:animEffect>
                                  </p:childTnLst>
                                </p:cTn>
                              </p:par>
                              <p:par>
                                <p:cTn id="8" presetClass="entr" presetSubtype="10" presetID="3" grpId="1" fill="hold">
                                  <p:stCondLst>
                                    <p:cond delay="0"/>
                                  </p:stCondLst>
                                  <p:iterate type="el" backwards="0">
                                    <p:tmAbs val="0"/>
                                  </p:iterate>
                                  <p:childTnLst>
                                    <p:set>
                                      <p:cBhvr>
                                        <p:cTn id="9" fill="hold"/>
                                        <p:tgtEl>
                                          <p:spTgt spid="62">
                                            <p:txEl>
                                              <p:pRg st="0" end="0"/>
                                            </p:txEl>
                                          </p:spTgt>
                                        </p:tgtEl>
                                        <p:attrNameLst>
                                          <p:attrName>style.visibility</p:attrName>
                                        </p:attrNameLst>
                                      </p:cBhvr>
                                      <p:to>
                                        <p:strVal val="visible"/>
                                      </p:to>
                                    </p:set>
                                    <p:animEffect filter="blinds(horizontal)" transition="in">
                                      <p:cBhvr>
                                        <p:cTn id="10" dur="500"/>
                                        <p:tgtEl>
                                          <p:spTgt spid="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62">
                                            <p:txEl>
                                              <p:pRg st="1" end="1"/>
                                            </p:txEl>
                                          </p:spTgt>
                                        </p:tgtEl>
                                        <p:attrNameLst>
                                          <p:attrName>style.visibility</p:attrName>
                                        </p:attrNameLst>
                                      </p:cBhvr>
                                      <p:to>
                                        <p:strVal val="visible"/>
                                      </p:to>
                                    </p:set>
                                    <p:animEffect filter="blinds(horizontal)" transition="in">
                                      <p:cBhvr>
                                        <p:cTn id="15" dur="500"/>
                                        <p:tgtEl>
                                          <p:spTgt spid="6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FF3300"/>
                </a:solidFill>
              </a:defRPr>
            </a:lvl1pPr>
          </a:lstStyle>
          <a:p>
            <a:pPr lvl="0">
              <a:defRPr b="0" sz="1800">
                <a:solidFill>
                  <a:srgbClr val="000000"/>
                </a:solidFill>
              </a:defRPr>
            </a:pPr>
            <a:r>
              <a:rPr b="1" sz="4400">
                <a:solidFill>
                  <a:srgbClr val="FF3300"/>
                </a:solidFill>
              </a:rPr>
              <a:t>WHY TAKE NOTES?</a:t>
            </a:r>
          </a:p>
        </p:txBody>
      </p:sp>
      <p:sp>
        <p:nvSpPr>
          <p:cNvPr id="16" name="Shape 16"/>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har char="•"/>
              <a:defRPr sz="1800"/>
            </a:pPr>
            <a:r>
              <a:rPr b="1" sz="3200"/>
              <a:t>Notes often contain info that generally cannot be found else where (i.e textbooks).  </a:t>
            </a:r>
            <a:endParaRPr b="1" sz="3200"/>
          </a:p>
          <a:p>
            <a:pPr lvl="0">
              <a:lnSpc>
                <a:spcPct val="90000"/>
              </a:lnSpc>
              <a:buChar char="•"/>
              <a:defRPr sz="1800"/>
            </a:pPr>
            <a:r>
              <a:rPr b="1" sz="3200"/>
              <a:t>Notes are often a valuable clue for what instructor thinks is important.</a:t>
            </a:r>
            <a:endParaRPr b="1" sz="3200"/>
          </a:p>
          <a:p>
            <a:pPr lvl="0">
              <a:lnSpc>
                <a:spcPct val="90000"/>
              </a:lnSpc>
              <a:buChar char="•"/>
              <a:defRPr sz="1800"/>
            </a:pPr>
            <a:r>
              <a:rPr b="1" sz="3200"/>
              <a:t>Taking notes in class means that you are working the information and processing in every day </a:t>
            </a:r>
            <a:endParaRPr b="1" sz="3200"/>
          </a:p>
          <a:p>
            <a:pPr lvl="0">
              <a:lnSpc>
                <a:spcPct val="90000"/>
              </a:lnSpc>
              <a:buSzTx/>
              <a:buNone/>
              <a:defRPr sz="1800"/>
            </a:pPr>
            <a:r>
              <a:rPr b="1" sz="3200"/>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6">
                                            <p:bg/>
                                          </p:spTgt>
                                        </p:tgtEl>
                                        <p:attrNameLst>
                                          <p:attrName>style.visibility</p:attrName>
                                        </p:attrNameLst>
                                      </p:cBhvr>
                                      <p:to>
                                        <p:strVal val="visible"/>
                                      </p:to>
                                    </p:set>
                                    <p:animEffect filter="blinds(horizontal)" transition="in">
                                      <p:cBhvr>
                                        <p:cTn id="7" dur="500"/>
                                        <p:tgtEl>
                                          <p:spTgt spid="16">
                                            <p:bg/>
                                          </p:spTgt>
                                        </p:tgtEl>
                                      </p:cBhvr>
                                    </p:animEffect>
                                  </p:childTnLst>
                                </p:cTn>
                              </p:par>
                              <p:par>
                                <p:cTn id="8" presetClass="entr" presetSubtype="10" presetID="3" grpId="1" fill="hold">
                                  <p:stCondLst>
                                    <p:cond delay="0"/>
                                  </p:stCondLst>
                                  <p:iterate type="el" backwards="0">
                                    <p:tmAbs val="0"/>
                                  </p:iterate>
                                  <p:childTnLst>
                                    <p:set>
                                      <p:cBhvr>
                                        <p:cTn id="9" fill="hold"/>
                                        <p:tgtEl>
                                          <p:spTgt spid="16">
                                            <p:txEl>
                                              <p:pRg st="0" end="0"/>
                                            </p:txEl>
                                          </p:spTgt>
                                        </p:tgtEl>
                                        <p:attrNameLst>
                                          <p:attrName>style.visibility</p:attrName>
                                        </p:attrNameLst>
                                      </p:cBhvr>
                                      <p:to>
                                        <p:strVal val="visible"/>
                                      </p:to>
                                    </p:set>
                                    <p:animEffect filter="blinds(horizontal)" transition="in">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16">
                                            <p:txEl>
                                              <p:pRg st="1" end="1"/>
                                            </p:txEl>
                                          </p:spTgt>
                                        </p:tgtEl>
                                        <p:attrNameLst>
                                          <p:attrName>style.visibility</p:attrName>
                                        </p:attrNameLst>
                                      </p:cBhvr>
                                      <p:to>
                                        <p:strVal val="visible"/>
                                      </p:to>
                                    </p:set>
                                    <p:animEffect filter="blinds(horizontal)" transition="in">
                                      <p:cBhvr>
                                        <p:cTn id="15" dur="500"/>
                                        <p:tgtEl>
                                          <p:spTgt spid="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16">
                                            <p:txEl>
                                              <p:pRg st="2" end="2"/>
                                            </p:txEl>
                                          </p:spTgt>
                                        </p:tgtEl>
                                        <p:attrNameLst>
                                          <p:attrName>style.visibility</p:attrName>
                                        </p:attrNameLst>
                                      </p:cBhvr>
                                      <p:to>
                                        <p:strVal val="visible"/>
                                      </p:to>
                                    </p:set>
                                    <p:animEffect filter="blinds(horizontal)" transition="in">
                                      <p:cBhvr>
                                        <p:cTn id="20" dur="500"/>
                                        <p:tgtEl>
                                          <p:spTgt spid="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16">
                                            <p:txEl>
                                              <p:pRg st="3" end="3"/>
                                            </p:txEl>
                                          </p:spTgt>
                                        </p:tgtEl>
                                        <p:attrNameLst>
                                          <p:attrName>style.visibility</p:attrName>
                                        </p:attrNameLst>
                                      </p:cBhvr>
                                      <p:to>
                                        <p:strVal val="visible"/>
                                      </p:to>
                                    </p:set>
                                    <p:animEffect filter="blinds(horizontal)" transition="in">
                                      <p:cBhvr>
                                        <p:cTn id="25" dur="500"/>
                                        <p:tgtEl>
                                          <p:spTgt spid="1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 name="Shape 18"/>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FF3300"/>
                </a:solidFill>
              </a:defRPr>
            </a:lvl1pPr>
          </a:lstStyle>
          <a:p>
            <a:pPr lvl="0">
              <a:defRPr b="0" sz="1800">
                <a:solidFill>
                  <a:srgbClr val="000000"/>
                </a:solidFill>
              </a:defRPr>
            </a:pPr>
            <a:r>
              <a:rPr b="1" sz="4400">
                <a:solidFill>
                  <a:srgbClr val="FF3300"/>
                </a:solidFill>
              </a:rPr>
              <a:t>TAKING NOTES IN CLASS</a:t>
            </a:r>
          </a:p>
        </p:txBody>
      </p:sp>
      <p:sp>
        <p:nvSpPr>
          <p:cNvPr id="19" name="Shape 19"/>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600"/>
              </a:spcBef>
              <a:buSzTx/>
              <a:buNone/>
              <a:defRPr sz="1800"/>
            </a:pPr>
            <a:r>
              <a:rPr b="1" sz="2800" u="sng"/>
              <a:t>Before the lecture begins</a:t>
            </a:r>
            <a:r>
              <a:rPr b="1" sz="2800"/>
              <a:t>:  </a:t>
            </a:r>
            <a:endParaRPr b="1" sz="2800"/>
          </a:p>
          <a:p>
            <a:pPr lvl="0" marL="300037" indent="-300037">
              <a:lnSpc>
                <a:spcPct val="90000"/>
              </a:lnSpc>
              <a:spcBef>
                <a:spcPts val="600"/>
              </a:spcBef>
              <a:buChar char="•"/>
              <a:defRPr sz="1800"/>
            </a:pPr>
            <a:r>
              <a:rPr b="1" sz="2800"/>
              <a:t>Arrive to class on time.</a:t>
            </a:r>
            <a:endParaRPr b="1" sz="2800"/>
          </a:p>
          <a:p>
            <a:pPr lvl="0" marL="300037" indent="-300037">
              <a:lnSpc>
                <a:spcPct val="90000"/>
              </a:lnSpc>
              <a:spcBef>
                <a:spcPts val="600"/>
              </a:spcBef>
              <a:buChar char="•"/>
              <a:defRPr sz="1800"/>
            </a:pPr>
            <a:r>
              <a:rPr b="1" sz="2800"/>
              <a:t>Sit as near to the front of the room as possible to eliminate distractions.  </a:t>
            </a:r>
            <a:endParaRPr b="1" sz="2800"/>
          </a:p>
          <a:p>
            <a:pPr lvl="0" marL="300037" indent="-300037">
              <a:lnSpc>
                <a:spcPct val="90000"/>
              </a:lnSpc>
              <a:spcBef>
                <a:spcPts val="600"/>
              </a:spcBef>
              <a:buChar char="•"/>
              <a:defRPr sz="1800"/>
            </a:pPr>
            <a:r>
              <a:rPr b="1" sz="2800"/>
              <a:t>Be sure to have read assigned readings before coming to class.</a:t>
            </a:r>
            <a:endParaRPr b="1" sz="2800"/>
          </a:p>
          <a:p>
            <a:pPr lvl="0" marL="300037" indent="-300037">
              <a:lnSpc>
                <a:spcPct val="90000"/>
              </a:lnSpc>
              <a:spcBef>
                <a:spcPts val="600"/>
              </a:spcBef>
              <a:buChar char="•"/>
              <a:defRPr sz="1800"/>
            </a:pPr>
            <a:r>
              <a:rPr b="1" sz="2800"/>
              <a:t>Make a list of questions from the readings to ask the professor in class.  </a:t>
            </a:r>
            <a:endParaRPr b="1" sz="2800"/>
          </a:p>
          <a:p>
            <a:pPr lvl="0" marL="300037" indent="-300037">
              <a:lnSpc>
                <a:spcPct val="90000"/>
              </a:lnSpc>
              <a:spcBef>
                <a:spcPts val="600"/>
              </a:spcBef>
              <a:buChar char="•"/>
              <a:defRPr sz="1800"/>
            </a:pPr>
            <a:r>
              <a:rPr b="1" sz="2800"/>
              <a:t>Review your notes from previous lecture.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9">
                                            <p:bg/>
                                          </p:spTgt>
                                        </p:tgtEl>
                                        <p:attrNameLst>
                                          <p:attrName>style.visibility</p:attrName>
                                        </p:attrNameLst>
                                      </p:cBhvr>
                                      <p:to>
                                        <p:strVal val="visible"/>
                                      </p:to>
                                    </p:set>
                                    <p:animEffect filter="blinds(horizontal)" transition="in">
                                      <p:cBhvr>
                                        <p:cTn id="7" dur="500"/>
                                        <p:tgtEl>
                                          <p:spTgt spid="19">
                                            <p:bg/>
                                          </p:spTgt>
                                        </p:tgtEl>
                                      </p:cBhvr>
                                    </p:animEffect>
                                  </p:childTnLst>
                                </p:cTn>
                              </p:par>
                              <p:par>
                                <p:cTn id="8" presetClass="entr" presetSubtype="10" presetID="3" grpId="1" fill="hold">
                                  <p:stCondLst>
                                    <p:cond delay="0"/>
                                  </p:stCondLst>
                                  <p:iterate type="el" backwards="0">
                                    <p:tmAbs val="0"/>
                                  </p:iterate>
                                  <p:childTnLst>
                                    <p:set>
                                      <p:cBhvr>
                                        <p:cTn id="9" fill="hold"/>
                                        <p:tgtEl>
                                          <p:spTgt spid="19">
                                            <p:txEl>
                                              <p:pRg st="0" end="0"/>
                                            </p:txEl>
                                          </p:spTgt>
                                        </p:tgtEl>
                                        <p:attrNameLst>
                                          <p:attrName>style.visibility</p:attrName>
                                        </p:attrNameLst>
                                      </p:cBhvr>
                                      <p:to>
                                        <p:strVal val="visible"/>
                                      </p:to>
                                    </p:set>
                                    <p:animEffect filter="blinds(horizontal)" transition="in">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19">
                                            <p:txEl>
                                              <p:pRg st="1" end="1"/>
                                            </p:txEl>
                                          </p:spTgt>
                                        </p:tgtEl>
                                        <p:attrNameLst>
                                          <p:attrName>style.visibility</p:attrName>
                                        </p:attrNameLst>
                                      </p:cBhvr>
                                      <p:to>
                                        <p:strVal val="visible"/>
                                      </p:to>
                                    </p:set>
                                    <p:animEffect filter="blinds(horizontal)" transition="in">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19">
                                            <p:txEl>
                                              <p:pRg st="2" end="2"/>
                                            </p:txEl>
                                          </p:spTgt>
                                        </p:tgtEl>
                                        <p:attrNameLst>
                                          <p:attrName>style.visibility</p:attrName>
                                        </p:attrNameLst>
                                      </p:cBhvr>
                                      <p:to>
                                        <p:strVal val="visible"/>
                                      </p:to>
                                    </p:set>
                                    <p:animEffect filter="blinds(horizontal)" transition="in">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19">
                                            <p:txEl>
                                              <p:pRg st="3" end="3"/>
                                            </p:txEl>
                                          </p:spTgt>
                                        </p:tgtEl>
                                        <p:attrNameLst>
                                          <p:attrName>style.visibility</p:attrName>
                                        </p:attrNameLst>
                                      </p:cBhvr>
                                      <p:to>
                                        <p:strVal val="visible"/>
                                      </p:to>
                                    </p:set>
                                    <p:animEffect filter="blinds(horizontal)" transition="in">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1" fill="hold">
                                  <p:stCondLst>
                                    <p:cond delay="0"/>
                                  </p:stCondLst>
                                  <p:iterate type="el" backwards="0">
                                    <p:tmAbs val="0"/>
                                  </p:iterate>
                                  <p:childTnLst>
                                    <p:set>
                                      <p:cBhvr>
                                        <p:cTn id="29" fill="hold"/>
                                        <p:tgtEl>
                                          <p:spTgt spid="19">
                                            <p:txEl>
                                              <p:pRg st="4" end="4"/>
                                            </p:txEl>
                                          </p:spTgt>
                                        </p:tgtEl>
                                        <p:attrNameLst>
                                          <p:attrName>style.visibility</p:attrName>
                                        </p:attrNameLst>
                                      </p:cBhvr>
                                      <p:to>
                                        <p:strVal val="visible"/>
                                      </p:to>
                                    </p:set>
                                    <p:animEffect filter="blinds(horizontal)" transition="in">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0" presetID="3" grpId="1" fill="hold">
                                  <p:stCondLst>
                                    <p:cond delay="0"/>
                                  </p:stCondLst>
                                  <p:iterate type="el" backwards="0">
                                    <p:tmAbs val="0"/>
                                  </p:iterate>
                                  <p:childTnLst>
                                    <p:set>
                                      <p:cBhvr>
                                        <p:cTn id="34" fill="hold"/>
                                        <p:tgtEl>
                                          <p:spTgt spid="19">
                                            <p:txEl>
                                              <p:pRg st="5" end="5"/>
                                            </p:txEl>
                                          </p:spTgt>
                                        </p:tgtEl>
                                        <p:attrNameLst>
                                          <p:attrName>style.visibility</p:attrName>
                                        </p:attrNameLst>
                                      </p:cBhvr>
                                      <p:to>
                                        <p:strVal val="visible"/>
                                      </p:to>
                                    </p:set>
                                    <p:animEffect filter="blinds(horizontal)" transition="in">
                                      <p:cBhvr>
                                        <p:cTn id="35" dur="500"/>
                                        <p:tgtEl>
                                          <p:spTgt spid="1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FF3300"/>
                </a:solidFill>
              </a:defRPr>
            </a:lvl1pPr>
          </a:lstStyle>
          <a:p>
            <a:pPr lvl="0">
              <a:defRPr b="0" sz="1800">
                <a:solidFill>
                  <a:srgbClr val="000000"/>
                </a:solidFill>
              </a:defRPr>
            </a:pPr>
            <a:r>
              <a:rPr b="1" sz="4400">
                <a:solidFill>
                  <a:srgbClr val="FF3300"/>
                </a:solidFill>
              </a:rPr>
              <a:t>TAKING NOTES IN CLASS</a:t>
            </a:r>
          </a:p>
        </p:txBody>
      </p:sp>
      <p:sp>
        <p:nvSpPr>
          <p:cNvPr id="22" name="Shape 22"/>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pPr>
            <a:r>
              <a:rPr b="1" sz="2800" u="sng"/>
              <a:t>During the lecture:</a:t>
            </a:r>
            <a:endParaRPr b="1" sz="2800" u="sng"/>
          </a:p>
          <a:p>
            <a:pPr lvl="0" marL="257175" indent="-257175">
              <a:spcBef>
                <a:spcPts val="600"/>
              </a:spcBef>
              <a:buChar char="•"/>
              <a:defRPr sz="1800"/>
            </a:pPr>
            <a:r>
              <a:rPr b="1" sz="2400"/>
              <a:t>Have</a:t>
            </a:r>
            <a:r>
              <a:rPr b="1" sz="2800"/>
              <a:t> </a:t>
            </a:r>
            <a:r>
              <a:rPr b="1" sz="2400"/>
              <a:t>your paper &amp; pencil or pen ready.  </a:t>
            </a:r>
            <a:endParaRPr b="1" sz="2400"/>
          </a:p>
          <a:p>
            <a:pPr lvl="0" marL="257175" indent="-257175">
              <a:spcBef>
                <a:spcPts val="500"/>
              </a:spcBef>
              <a:buChar char="•"/>
              <a:defRPr sz="1800"/>
            </a:pPr>
            <a:r>
              <a:rPr b="1" sz="2400"/>
              <a:t>Attend all of every class.</a:t>
            </a:r>
            <a:endParaRPr b="1" sz="2400"/>
          </a:p>
          <a:p>
            <a:pPr lvl="0" marL="257175" indent="-257175">
              <a:spcBef>
                <a:spcPts val="500"/>
              </a:spcBef>
              <a:buChar char="•"/>
              <a:defRPr sz="1800"/>
            </a:pPr>
            <a:r>
              <a:rPr b="1" sz="2400"/>
              <a:t>Copy everything that instructor writes on the board, especially the outline.  </a:t>
            </a:r>
            <a:endParaRPr b="1" sz="2400"/>
          </a:p>
          <a:p>
            <a:pPr lvl="0" marL="257175" indent="-257175">
              <a:spcBef>
                <a:spcPts val="500"/>
              </a:spcBef>
              <a:buChar char="•"/>
              <a:defRPr sz="1800"/>
            </a:pPr>
            <a:r>
              <a:rPr b="1" sz="2400"/>
              <a:t>Be an active listener and pay attention to instructor’s verbal cues.  His choice of words might indicate the importance of the information.  For example.., most importantly.., the result is.., finally etc.  </a:t>
            </a:r>
            <a:endParaRPr b="1" sz="2400"/>
          </a:p>
          <a:p>
            <a:pPr lvl="0" marL="257175" indent="-257175">
              <a:spcBef>
                <a:spcPts val="500"/>
              </a:spcBef>
              <a:buChar char="•"/>
              <a:defRPr sz="1800"/>
            </a:pPr>
            <a:r>
              <a:rPr b="1" sz="2400"/>
              <a:t>Use your own words in summarizing what instructor is saying.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2">
                                            <p:bg/>
                                          </p:spTgt>
                                        </p:tgtEl>
                                        <p:attrNameLst>
                                          <p:attrName>style.visibility</p:attrName>
                                        </p:attrNameLst>
                                      </p:cBhvr>
                                      <p:to>
                                        <p:strVal val="visible"/>
                                      </p:to>
                                    </p:set>
                                    <p:animEffect filter="blinds(horizontal)" transition="in">
                                      <p:cBhvr>
                                        <p:cTn id="7" dur="500"/>
                                        <p:tgtEl>
                                          <p:spTgt spid="22">
                                            <p:bg/>
                                          </p:spTgt>
                                        </p:tgtEl>
                                      </p:cBhvr>
                                    </p:animEffect>
                                  </p:childTnLst>
                                </p:cTn>
                              </p:par>
                              <p:par>
                                <p:cTn id="8" presetClass="entr" presetSubtype="10" presetID="3" grpId="1" fill="hold">
                                  <p:stCondLst>
                                    <p:cond delay="0"/>
                                  </p:stCondLst>
                                  <p:iterate type="el" backwards="0">
                                    <p:tmAbs val="0"/>
                                  </p:iterate>
                                  <p:childTnLst>
                                    <p:set>
                                      <p:cBhvr>
                                        <p:cTn id="9" fill="hold"/>
                                        <p:tgtEl>
                                          <p:spTgt spid="22">
                                            <p:txEl>
                                              <p:pRg st="0" end="0"/>
                                            </p:txEl>
                                          </p:spTgt>
                                        </p:tgtEl>
                                        <p:attrNameLst>
                                          <p:attrName>style.visibility</p:attrName>
                                        </p:attrNameLst>
                                      </p:cBhvr>
                                      <p:to>
                                        <p:strVal val="visible"/>
                                      </p:to>
                                    </p:set>
                                    <p:animEffect filter="blinds(horizontal)" transition="in">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22">
                                            <p:txEl>
                                              <p:pRg st="1" end="1"/>
                                            </p:txEl>
                                          </p:spTgt>
                                        </p:tgtEl>
                                        <p:attrNameLst>
                                          <p:attrName>style.visibility</p:attrName>
                                        </p:attrNameLst>
                                      </p:cBhvr>
                                      <p:to>
                                        <p:strVal val="visible"/>
                                      </p:to>
                                    </p:set>
                                    <p:animEffect filter="blinds(horizontal)" transition="in">
                                      <p:cBhvr>
                                        <p:cTn id="15" dur="500"/>
                                        <p:tgtEl>
                                          <p:spTgt spid="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22">
                                            <p:txEl>
                                              <p:pRg st="2" end="2"/>
                                            </p:txEl>
                                          </p:spTgt>
                                        </p:tgtEl>
                                        <p:attrNameLst>
                                          <p:attrName>style.visibility</p:attrName>
                                        </p:attrNameLst>
                                      </p:cBhvr>
                                      <p:to>
                                        <p:strVal val="visible"/>
                                      </p:to>
                                    </p:set>
                                    <p:animEffect filter="blinds(horizontal)" transition="in">
                                      <p:cBhvr>
                                        <p:cTn id="20" dur="500"/>
                                        <p:tgtEl>
                                          <p:spTgt spid="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22">
                                            <p:txEl>
                                              <p:pRg st="3" end="3"/>
                                            </p:txEl>
                                          </p:spTgt>
                                        </p:tgtEl>
                                        <p:attrNameLst>
                                          <p:attrName>style.visibility</p:attrName>
                                        </p:attrNameLst>
                                      </p:cBhvr>
                                      <p:to>
                                        <p:strVal val="visible"/>
                                      </p:to>
                                    </p:set>
                                    <p:animEffect filter="blinds(horizontal)" transition="in">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1" fill="hold">
                                  <p:stCondLst>
                                    <p:cond delay="0"/>
                                  </p:stCondLst>
                                  <p:iterate type="el" backwards="0">
                                    <p:tmAbs val="0"/>
                                  </p:iterate>
                                  <p:childTnLst>
                                    <p:set>
                                      <p:cBhvr>
                                        <p:cTn id="29" fill="hold"/>
                                        <p:tgtEl>
                                          <p:spTgt spid="22">
                                            <p:txEl>
                                              <p:pRg st="4" end="4"/>
                                            </p:txEl>
                                          </p:spTgt>
                                        </p:tgtEl>
                                        <p:attrNameLst>
                                          <p:attrName>style.visibility</p:attrName>
                                        </p:attrNameLst>
                                      </p:cBhvr>
                                      <p:to>
                                        <p:strVal val="visible"/>
                                      </p:to>
                                    </p:set>
                                    <p:animEffect filter="blinds(horizontal)" transition="in">
                                      <p:cBhvr>
                                        <p:cTn id="30" dur="500"/>
                                        <p:tgtEl>
                                          <p:spTgt spid="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0" presetID="3" grpId="1" fill="hold">
                                  <p:stCondLst>
                                    <p:cond delay="0"/>
                                  </p:stCondLst>
                                  <p:iterate type="el" backwards="0">
                                    <p:tmAbs val="0"/>
                                  </p:iterate>
                                  <p:childTnLst>
                                    <p:set>
                                      <p:cBhvr>
                                        <p:cTn id="34" fill="hold"/>
                                        <p:tgtEl>
                                          <p:spTgt spid="22">
                                            <p:txEl>
                                              <p:pRg st="5" end="5"/>
                                            </p:txEl>
                                          </p:spTgt>
                                        </p:tgtEl>
                                        <p:attrNameLst>
                                          <p:attrName>style.visibility</p:attrName>
                                        </p:attrNameLst>
                                      </p:cBhvr>
                                      <p:to>
                                        <p:strVal val="visible"/>
                                      </p:to>
                                    </p:set>
                                    <p:animEffect filter="blinds(horizontal)" transition="in">
                                      <p:cBhvr>
                                        <p:cTn id="35" dur="500"/>
                                        <p:tgtEl>
                                          <p:spTgt spid="2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749808">
              <a:defRPr sz="1800"/>
            </a:pPr>
            <a:r>
              <a:rPr b="1" sz="3607">
                <a:solidFill>
                  <a:srgbClr val="FF3300"/>
                </a:solidFill>
              </a:rPr>
              <a:t>TAKING NOTES IN CLASS</a:t>
            </a:r>
            <a:br>
              <a:rPr b="1" sz="3607">
                <a:solidFill>
                  <a:srgbClr val="FF3300"/>
                </a:solidFill>
              </a:rPr>
            </a:br>
          </a:p>
        </p:txBody>
      </p:sp>
      <p:sp>
        <p:nvSpPr>
          <p:cNvPr id="25" name="Shape 25"/>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66725" indent="-466725">
              <a:lnSpc>
                <a:spcPct val="90000"/>
              </a:lnSpc>
              <a:spcBef>
                <a:spcPts val="600"/>
              </a:spcBef>
              <a:buChar char="•"/>
              <a:defRPr sz="1800"/>
            </a:pPr>
            <a:r>
              <a:rPr b="1" sz="2800"/>
              <a:t>To write a little faster use abbreviations &amp; symbols to record the information.  </a:t>
            </a:r>
            <a:endParaRPr b="1" sz="2800"/>
          </a:p>
          <a:p>
            <a:pPr lvl="0" marL="533400" indent="-533400">
              <a:lnSpc>
                <a:spcPct val="90000"/>
              </a:lnSpc>
              <a:spcBef>
                <a:spcPts val="600"/>
              </a:spcBef>
              <a:buSzTx/>
              <a:buNone/>
              <a:defRPr sz="1800"/>
            </a:pPr>
            <a:r>
              <a:rPr b="1" sz="2800"/>
              <a:t>W/    with </a:t>
            </a:r>
            <a:endParaRPr b="1" sz="2800"/>
          </a:p>
          <a:p>
            <a:pPr lvl="0" marL="533400" indent="-533400">
              <a:lnSpc>
                <a:spcPct val="90000"/>
              </a:lnSpc>
              <a:spcBef>
                <a:spcPts val="600"/>
              </a:spcBef>
              <a:buSzTx/>
              <a:buNone/>
              <a:defRPr sz="1800"/>
            </a:pPr>
            <a:r>
              <a:rPr b="1" sz="2800"/>
              <a:t>W/O without </a:t>
            </a:r>
            <a:endParaRPr b="1" sz="2800"/>
          </a:p>
          <a:p>
            <a:pPr lvl="0" marL="466725" indent="-466725">
              <a:lnSpc>
                <a:spcPct val="90000"/>
              </a:lnSpc>
              <a:spcBef>
                <a:spcPts val="600"/>
              </a:spcBef>
              <a:buAutoNum type="alphaLcPeriod" startAt="16"/>
              <a:defRPr sz="1800"/>
            </a:pPr>
            <a:r>
              <a:rPr b="1" sz="2800"/>
              <a:t>   Page</a:t>
            </a:r>
            <a:endParaRPr b="1" sz="2800"/>
          </a:p>
          <a:p>
            <a:pPr lvl="0" marL="533400" indent="-533400">
              <a:lnSpc>
                <a:spcPct val="90000"/>
              </a:lnSpc>
              <a:spcBef>
                <a:spcPts val="600"/>
              </a:spcBef>
              <a:buSzTx/>
              <a:buNone/>
              <a:defRPr sz="1800"/>
            </a:pPr>
            <a:r>
              <a:rPr b="1" sz="2800"/>
              <a:t>&lt;       less than</a:t>
            </a:r>
            <a:endParaRPr b="1" sz="2800"/>
          </a:p>
          <a:p>
            <a:pPr lvl="0" marL="533400" indent="-533400">
              <a:lnSpc>
                <a:spcPct val="90000"/>
              </a:lnSpc>
              <a:spcBef>
                <a:spcPts val="600"/>
              </a:spcBef>
              <a:buSzTx/>
              <a:buNone/>
              <a:defRPr sz="1800"/>
            </a:pPr>
            <a:r>
              <a:rPr b="1" sz="2800"/>
              <a:t>b/4		before </a:t>
            </a:r>
            <a:endParaRPr b="1" sz="2800"/>
          </a:p>
          <a:p>
            <a:pPr lvl="0" marL="533400" indent="-533400">
              <a:lnSpc>
                <a:spcPct val="90000"/>
              </a:lnSpc>
              <a:spcBef>
                <a:spcPts val="600"/>
              </a:spcBef>
              <a:buSzTx/>
              <a:buNone/>
              <a:defRPr sz="1800"/>
            </a:pPr>
            <a:r>
              <a:rPr b="1" sz="2800"/>
              <a:t>=		equals</a:t>
            </a:r>
            <a:endParaRPr b="1" sz="2800"/>
          </a:p>
          <a:p>
            <a:pPr lvl="0" marL="533400" indent="-533400">
              <a:lnSpc>
                <a:spcPct val="90000"/>
              </a:lnSpc>
              <a:spcBef>
                <a:spcPts val="600"/>
              </a:spcBef>
              <a:buSzTx/>
              <a:buNone/>
              <a:defRPr sz="1800"/>
            </a:pPr>
            <a:r>
              <a:rPr b="1" sz="2800"/>
              <a:t>%		percent</a:t>
            </a:r>
            <a:endParaRPr b="1" sz="2800"/>
          </a:p>
          <a:p>
            <a:pPr lvl="0" marL="533400" indent="-533400">
              <a:lnSpc>
                <a:spcPct val="90000"/>
              </a:lnSpc>
              <a:spcBef>
                <a:spcPts val="600"/>
              </a:spcBef>
              <a:buSzTx/>
              <a:buNone/>
              <a:defRPr sz="1800"/>
            </a:pPr>
            <a:r>
              <a:rPr b="1" sz="2800"/>
              <a:t>Vs		versus</a:t>
            </a:r>
            <a:endParaRPr b="1" sz="2800"/>
          </a:p>
          <a:p>
            <a:pPr lvl="0" marL="533400" indent="-533400">
              <a:lnSpc>
                <a:spcPct val="90000"/>
              </a:lnSpc>
              <a:spcBef>
                <a:spcPts val="600"/>
              </a:spcBef>
              <a:buSzTx/>
              <a:buNone/>
              <a:defRPr sz="1800"/>
            </a:pPr>
            <a:r>
              <a:rPr b="1" sz="2800"/>
              <a:t>C/o	care of </a:t>
            </a:r>
          </a:p>
        </p:txBody>
      </p:sp>
      <p:pic>
        <p:nvPicPr>
          <p:cNvPr id="26" name="bs01718_.pdf" descr="bs01718_"/>
          <p:cNvPicPr/>
          <p:nvPr/>
        </p:nvPicPr>
        <p:blipFill>
          <a:blip r:embed="rId2">
            <a:extLst/>
          </a:blip>
          <a:stretch>
            <a:fillRect/>
          </a:stretch>
        </p:blipFill>
        <p:spPr>
          <a:xfrm>
            <a:off x="3886200" y="6477000"/>
            <a:ext cx="2308225" cy="1905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5">
                                            <p:bg/>
                                          </p:spTgt>
                                        </p:tgtEl>
                                        <p:attrNameLst>
                                          <p:attrName>style.visibility</p:attrName>
                                        </p:attrNameLst>
                                      </p:cBhvr>
                                      <p:to>
                                        <p:strVal val="visible"/>
                                      </p:to>
                                    </p:set>
                                    <p:animEffect filter="blinds(horizontal)" transition="in">
                                      <p:cBhvr>
                                        <p:cTn id="7" dur="500"/>
                                        <p:tgtEl>
                                          <p:spTgt spid="25">
                                            <p:bg/>
                                          </p:spTgt>
                                        </p:tgtEl>
                                      </p:cBhvr>
                                    </p:animEffect>
                                  </p:childTnLst>
                                </p:cTn>
                              </p:par>
                              <p:par>
                                <p:cTn id="8" presetClass="entr" presetSubtype="10" presetID="3" grpId="1" fill="hold">
                                  <p:stCondLst>
                                    <p:cond delay="0"/>
                                  </p:stCondLst>
                                  <p:iterate type="el" backwards="0">
                                    <p:tmAbs val="0"/>
                                  </p:iterate>
                                  <p:childTnLst>
                                    <p:set>
                                      <p:cBhvr>
                                        <p:cTn id="9" fill="hold"/>
                                        <p:tgtEl>
                                          <p:spTgt spid="25">
                                            <p:txEl>
                                              <p:pRg st="0" end="0"/>
                                            </p:txEl>
                                          </p:spTgt>
                                        </p:tgtEl>
                                        <p:attrNameLst>
                                          <p:attrName>style.visibility</p:attrName>
                                        </p:attrNameLst>
                                      </p:cBhvr>
                                      <p:to>
                                        <p:strVal val="visible"/>
                                      </p:to>
                                    </p:set>
                                    <p:animEffect filter="blinds(horizontal)" transition="in">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25">
                                            <p:txEl>
                                              <p:pRg st="1" end="1"/>
                                            </p:txEl>
                                          </p:spTgt>
                                        </p:tgtEl>
                                        <p:attrNameLst>
                                          <p:attrName>style.visibility</p:attrName>
                                        </p:attrNameLst>
                                      </p:cBhvr>
                                      <p:to>
                                        <p:strVal val="visible"/>
                                      </p:to>
                                    </p:set>
                                    <p:animEffect filter="blinds(horizontal)" transition="in">
                                      <p:cBhvr>
                                        <p:cTn id="15" dur="500"/>
                                        <p:tgtEl>
                                          <p:spTgt spid="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25">
                                            <p:txEl>
                                              <p:pRg st="2" end="2"/>
                                            </p:txEl>
                                          </p:spTgt>
                                        </p:tgtEl>
                                        <p:attrNameLst>
                                          <p:attrName>style.visibility</p:attrName>
                                        </p:attrNameLst>
                                      </p:cBhvr>
                                      <p:to>
                                        <p:strVal val="visible"/>
                                      </p:to>
                                    </p:set>
                                    <p:animEffect filter="blinds(horizontal)" transition="in">
                                      <p:cBhvr>
                                        <p:cTn id="20" dur="500"/>
                                        <p:tgtEl>
                                          <p:spTgt spid="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25">
                                            <p:txEl>
                                              <p:pRg st="3" end="3"/>
                                            </p:txEl>
                                          </p:spTgt>
                                        </p:tgtEl>
                                        <p:attrNameLst>
                                          <p:attrName>style.visibility</p:attrName>
                                        </p:attrNameLst>
                                      </p:cBhvr>
                                      <p:to>
                                        <p:strVal val="visible"/>
                                      </p:to>
                                    </p:set>
                                    <p:animEffect filter="blinds(horizontal)" transition="in">
                                      <p:cBhvr>
                                        <p:cTn id="25" dur="500"/>
                                        <p:tgtEl>
                                          <p:spTgt spid="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1" fill="hold">
                                  <p:stCondLst>
                                    <p:cond delay="0"/>
                                  </p:stCondLst>
                                  <p:iterate type="el" backwards="0">
                                    <p:tmAbs val="0"/>
                                  </p:iterate>
                                  <p:childTnLst>
                                    <p:set>
                                      <p:cBhvr>
                                        <p:cTn id="29" fill="hold"/>
                                        <p:tgtEl>
                                          <p:spTgt spid="25">
                                            <p:txEl>
                                              <p:pRg st="4" end="4"/>
                                            </p:txEl>
                                          </p:spTgt>
                                        </p:tgtEl>
                                        <p:attrNameLst>
                                          <p:attrName>style.visibility</p:attrName>
                                        </p:attrNameLst>
                                      </p:cBhvr>
                                      <p:to>
                                        <p:strVal val="visible"/>
                                      </p:to>
                                    </p:set>
                                    <p:animEffect filter="blinds(horizontal)" transition="in">
                                      <p:cBhvr>
                                        <p:cTn id="30" dur="500"/>
                                        <p:tgtEl>
                                          <p:spTgt spid="2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0" presetID="3" grpId="1" fill="hold">
                                  <p:stCondLst>
                                    <p:cond delay="0"/>
                                  </p:stCondLst>
                                  <p:iterate type="el" backwards="0">
                                    <p:tmAbs val="0"/>
                                  </p:iterate>
                                  <p:childTnLst>
                                    <p:set>
                                      <p:cBhvr>
                                        <p:cTn id="34" fill="hold"/>
                                        <p:tgtEl>
                                          <p:spTgt spid="25">
                                            <p:txEl>
                                              <p:pRg st="5" end="5"/>
                                            </p:txEl>
                                          </p:spTgt>
                                        </p:tgtEl>
                                        <p:attrNameLst>
                                          <p:attrName>style.visibility</p:attrName>
                                        </p:attrNameLst>
                                      </p:cBhvr>
                                      <p:to>
                                        <p:strVal val="visible"/>
                                      </p:to>
                                    </p:set>
                                    <p:animEffect filter="blinds(horizontal)" transition="in">
                                      <p:cBhvr>
                                        <p:cTn id="35" dur="500"/>
                                        <p:tgtEl>
                                          <p:spTgt spid="2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10" presetID="3" grpId="1" fill="hold">
                                  <p:stCondLst>
                                    <p:cond delay="0"/>
                                  </p:stCondLst>
                                  <p:iterate type="el" backwards="0">
                                    <p:tmAbs val="0"/>
                                  </p:iterate>
                                  <p:childTnLst>
                                    <p:set>
                                      <p:cBhvr>
                                        <p:cTn id="39" fill="hold"/>
                                        <p:tgtEl>
                                          <p:spTgt spid="25">
                                            <p:txEl>
                                              <p:pRg st="6" end="6"/>
                                            </p:txEl>
                                          </p:spTgt>
                                        </p:tgtEl>
                                        <p:attrNameLst>
                                          <p:attrName>style.visibility</p:attrName>
                                        </p:attrNameLst>
                                      </p:cBhvr>
                                      <p:to>
                                        <p:strVal val="visible"/>
                                      </p:to>
                                    </p:set>
                                    <p:animEffect filter="blinds(horizontal)" transition="in">
                                      <p:cBhvr>
                                        <p:cTn id="40" dur="500"/>
                                        <p:tgtEl>
                                          <p:spTgt spid="2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10" presetID="3" grpId="1" fill="hold">
                                  <p:stCondLst>
                                    <p:cond delay="0"/>
                                  </p:stCondLst>
                                  <p:iterate type="el" backwards="0">
                                    <p:tmAbs val="0"/>
                                  </p:iterate>
                                  <p:childTnLst>
                                    <p:set>
                                      <p:cBhvr>
                                        <p:cTn id="44" fill="hold"/>
                                        <p:tgtEl>
                                          <p:spTgt spid="25">
                                            <p:txEl>
                                              <p:pRg st="7" end="7"/>
                                            </p:txEl>
                                          </p:spTgt>
                                        </p:tgtEl>
                                        <p:attrNameLst>
                                          <p:attrName>style.visibility</p:attrName>
                                        </p:attrNameLst>
                                      </p:cBhvr>
                                      <p:to>
                                        <p:strVal val="visible"/>
                                      </p:to>
                                    </p:set>
                                    <p:animEffect filter="blinds(horizontal)" transition="in">
                                      <p:cBhvr>
                                        <p:cTn id="45" dur="500"/>
                                        <p:tgtEl>
                                          <p:spTgt spid="2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10" presetID="3" grpId="1" fill="hold">
                                  <p:stCondLst>
                                    <p:cond delay="0"/>
                                  </p:stCondLst>
                                  <p:iterate type="el" backwards="0">
                                    <p:tmAbs val="0"/>
                                  </p:iterate>
                                  <p:childTnLst>
                                    <p:set>
                                      <p:cBhvr>
                                        <p:cTn id="49" fill="hold"/>
                                        <p:tgtEl>
                                          <p:spTgt spid="25">
                                            <p:txEl>
                                              <p:pRg st="8" end="8"/>
                                            </p:txEl>
                                          </p:spTgt>
                                        </p:tgtEl>
                                        <p:attrNameLst>
                                          <p:attrName>style.visibility</p:attrName>
                                        </p:attrNameLst>
                                      </p:cBhvr>
                                      <p:to>
                                        <p:strVal val="visible"/>
                                      </p:to>
                                    </p:set>
                                    <p:animEffect filter="blinds(horizontal)" transition="in">
                                      <p:cBhvr>
                                        <p:cTn id="50" dur="500"/>
                                        <p:tgtEl>
                                          <p:spTgt spid="2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10" presetID="3" grpId="1" fill="hold">
                                  <p:stCondLst>
                                    <p:cond delay="0"/>
                                  </p:stCondLst>
                                  <p:iterate type="el" backwards="0">
                                    <p:tmAbs val="0"/>
                                  </p:iterate>
                                  <p:childTnLst>
                                    <p:set>
                                      <p:cBhvr>
                                        <p:cTn id="54" fill="hold"/>
                                        <p:tgtEl>
                                          <p:spTgt spid="25">
                                            <p:txEl>
                                              <p:pRg st="9" end="9"/>
                                            </p:txEl>
                                          </p:spTgt>
                                        </p:tgtEl>
                                        <p:attrNameLst>
                                          <p:attrName>style.visibility</p:attrName>
                                        </p:attrNameLst>
                                      </p:cBhvr>
                                      <p:to>
                                        <p:strVal val="visible"/>
                                      </p:to>
                                    </p:set>
                                    <p:animEffect filter="blinds(horizontal)" transition="in">
                                      <p:cBhvr>
                                        <p:cTn id="55" dur="500"/>
                                        <p:tgtEl>
                                          <p:spTgt spid="25">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3300"/>
                </a:solidFill>
              </a:defRPr>
            </a:lvl1pPr>
          </a:lstStyle>
          <a:p>
            <a:pPr lvl="0">
              <a:defRPr sz="1800">
                <a:solidFill>
                  <a:srgbClr val="000000"/>
                </a:solidFill>
              </a:defRPr>
            </a:pPr>
            <a:r>
              <a:rPr sz="3600">
                <a:solidFill>
                  <a:srgbClr val="FF3300"/>
                </a:solidFill>
              </a:rPr>
              <a:t>TAKING NOTES IN CLASS</a:t>
            </a:r>
          </a:p>
        </p:txBody>
      </p:sp>
      <p:sp>
        <p:nvSpPr>
          <p:cNvPr id="29" name="Shape 29"/>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90000"/>
              </a:lnSpc>
              <a:spcBef>
                <a:spcPts val="600"/>
              </a:spcBef>
              <a:buChar char="•"/>
              <a:defRPr sz="1800"/>
            </a:pPr>
            <a:r>
              <a:rPr b="1" sz="2800"/>
              <a:t>Be clear &amp; complete in your notes.  Leave a (?) by info that is unclear.  Later go back &amp; check with your instructor.  </a:t>
            </a:r>
            <a:endParaRPr b="1" sz="2800"/>
          </a:p>
          <a:p>
            <a:pPr lvl="0">
              <a:lnSpc>
                <a:spcPct val="90000"/>
              </a:lnSpc>
              <a:spcBef>
                <a:spcPts val="600"/>
              </a:spcBef>
              <a:buSzTx/>
              <a:buNone/>
              <a:defRPr sz="1800"/>
            </a:pPr>
            <a:r>
              <a:rPr b="1" sz="2800" u="sng"/>
              <a:t>After the lecture</a:t>
            </a:r>
            <a:r>
              <a:rPr b="1" sz="2800"/>
              <a:t>:  </a:t>
            </a:r>
            <a:endParaRPr b="1" sz="2800"/>
          </a:p>
          <a:p>
            <a:pPr lvl="0" marL="300037" indent="-300037">
              <a:lnSpc>
                <a:spcPct val="90000"/>
              </a:lnSpc>
              <a:spcBef>
                <a:spcPts val="600"/>
              </a:spcBef>
              <a:buChar char="•"/>
              <a:defRPr sz="1800"/>
            </a:pPr>
            <a:r>
              <a:rPr b="1" sz="2800"/>
              <a:t>Revise and/or rewrite the notes as quickly as possible, preferably the same day of the lecture.  </a:t>
            </a:r>
            <a:endParaRPr b="1" sz="2800"/>
          </a:p>
          <a:p>
            <a:pPr lvl="0" marL="300037" indent="-300037">
              <a:lnSpc>
                <a:spcPct val="90000"/>
              </a:lnSpc>
              <a:spcBef>
                <a:spcPts val="600"/>
              </a:spcBef>
              <a:buChar char="•"/>
              <a:defRPr sz="1800"/>
            </a:pPr>
            <a:r>
              <a:rPr b="1" sz="2800"/>
              <a:t>Coordinate readings and the lecture notes.  </a:t>
            </a:r>
            <a:endParaRPr b="1" sz="2800"/>
          </a:p>
          <a:p>
            <a:pPr lvl="0" marL="300037" indent="-300037">
              <a:lnSpc>
                <a:spcPct val="90000"/>
              </a:lnSpc>
              <a:spcBef>
                <a:spcPts val="600"/>
              </a:spcBef>
              <a:buChar char="•"/>
              <a:defRPr sz="1800"/>
            </a:pPr>
            <a:r>
              <a:rPr b="1" sz="2800"/>
              <a:t>Review notes at least once a week &amp; also review before next lecture.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9">
                                            <p:bg/>
                                          </p:spTgt>
                                        </p:tgtEl>
                                        <p:attrNameLst>
                                          <p:attrName>style.visibility</p:attrName>
                                        </p:attrNameLst>
                                      </p:cBhvr>
                                      <p:to>
                                        <p:strVal val="visible"/>
                                      </p:to>
                                    </p:set>
                                    <p:animEffect filter="blinds(horizontal)" transition="in">
                                      <p:cBhvr>
                                        <p:cTn id="7" dur="500"/>
                                        <p:tgtEl>
                                          <p:spTgt spid="29">
                                            <p:bg/>
                                          </p:spTgt>
                                        </p:tgtEl>
                                      </p:cBhvr>
                                    </p:animEffect>
                                  </p:childTnLst>
                                </p:cTn>
                              </p:par>
                              <p:par>
                                <p:cTn id="8" presetClass="entr" presetSubtype="10" presetID="3" grpId="1" fill="hold">
                                  <p:stCondLst>
                                    <p:cond delay="0"/>
                                  </p:stCondLst>
                                  <p:iterate type="el" backwards="0">
                                    <p:tmAbs val="0"/>
                                  </p:iterate>
                                  <p:childTnLst>
                                    <p:set>
                                      <p:cBhvr>
                                        <p:cTn id="9" fill="hold"/>
                                        <p:tgtEl>
                                          <p:spTgt spid="29">
                                            <p:txEl>
                                              <p:pRg st="0" end="0"/>
                                            </p:txEl>
                                          </p:spTgt>
                                        </p:tgtEl>
                                        <p:attrNameLst>
                                          <p:attrName>style.visibility</p:attrName>
                                        </p:attrNameLst>
                                      </p:cBhvr>
                                      <p:to>
                                        <p:strVal val="visible"/>
                                      </p:to>
                                    </p:set>
                                    <p:animEffect filter="blinds(horizontal)" transition="in">
                                      <p:cBhvr>
                                        <p:cTn id="10" dur="500"/>
                                        <p:tgtEl>
                                          <p:spTgt spid="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29">
                                            <p:txEl>
                                              <p:pRg st="1" end="1"/>
                                            </p:txEl>
                                          </p:spTgt>
                                        </p:tgtEl>
                                        <p:attrNameLst>
                                          <p:attrName>style.visibility</p:attrName>
                                        </p:attrNameLst>
                                      </p:cBhvr>
                                      <p:to>
                                        <p:strVal val="visible"/>
                                      </p:to>
                                    </p:set>
                                    <p:animEffect filter="blinds(horizontal)" transition="in">
                                      <p:cBhvr>
                                        <p:cTn id="15" dur="500"/>
                                        <p:tgtEl>
                                          <p:spTgt spid="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29">
                                            <p:txEl>
                                              <p:pRg st="2" end="2"/>
                                            </p:txEl>
                                          </p:spTgt>
                                        </p:tgtEl>
                                        <p:attrNameLst>
                                          <p:attrName>style.visibility</p:attrName>
                                        </p:attrNameLst>
                                      </p:cBhvr>
                                      <p:to>
                                        <p:strVal val="visible"/>
                                      </p:to>
                                    </p:set>
                                    <p:animEffect filter="blinds(horizontal)" transition="in">
                                      <p:cBhvr>
                                        <p:cTn id="20" dur="500"/>
                                        <p:tgtEl>
                                          <p:spTgt spid="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29">
                                            <p:txEl>
                                              <p:pRg st="3" end="3"/>
                                            </p:txEl>
                                          </p:spTgt>
                                        </p:tgtEl>
                                        <p:attrNameLst>
                                          <p:attrName>style.visibility</p:attrName>
                                        </p:attrNameLst>
                                      </p:cBhvr>
                                      <p:to>
                                        <p:strVal val="visible"/>
                                      </p:to>
                                    </p:set>
                                    <p:animEffect filter="blinds(horizontal)" transition="in">
                                      <p:cBhvr>
                                        <p:cTn id="25" dur="500"/>
                                        <p:tgtEl>
                                          <p:spTgt spid="2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1" fill="hold">
                                  <p:stCondLst>
                                    <p:cond delay="0"/>
                                  </p:stCondLst>
                                  <p:iterate type="el" backwards="0">
                                    <p:tmAbs val="0"/>
                                  </p:iterate>
                                  <p:childTnLst>
                                    <p:set>
                                      <p:cBhvr>
                                        <p:cTn id="29" fill="hold"/>
                                        <p:tgtEl>
                                          <p:spTgt spid="29">
                                            <p:txEl>
                                              <p:pRg st="4" end="4"/>
                                            </p:txEl>
                                          </p:spTgt>
                                        </p:tgtEl>
                                        <p:attrNameLst>
                                          <p:attrName>style.visibility</p:attrName>
                                        </p:attrNameLst>
                                      </p:cBhvr>
                                      <p:to>
                                        <p:strVal val="visible"/>
                                      </p:to>
                                    </p:set>
                                    <p:animEffect filter="blinds(horizontal)" transition="in">
                                      <p:cBhvr>
                                        <p:cTn id="30" dur="500"/>
                                        <p:tgtEl>
                                          <p:spTgt spid="2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solidFill>
                  <a:srgbClr val="FF3300"/>
                </a:solidFill>
              </a:rPr>
              <a:t>Using a tape recorder</a:t>
            </a:r>
            <a:r>
              <a:rPr sz="4400"/>
              <a:t> </a:t>
            </a:r>
          </a:p>
        </p:txBody>
      </p:sp>
      <p:sp>
        <p:nvSpPr>
          <p:cNvPr id="32" name="Shape 32"/>
          <p:cNvSpPr/>
          <p:nvPr>
            <p:ph type="body" idx="4294967295"/>
          </p:nvPr>
        </p:nvSpPr>
        <p:spPr>
          <a:xfrm>
            <a:off x="514350" y="2057400"/>
            <a:ext cx="5829300" cy="5029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If permitted, tape recorders can be used in class to record the lecture.  Unless you have a learning disability, take notes just as you would if the tape recorder were not there.  Later, you can listen to the tapes to clarify your notes and help you remember important ideas.</a:t>
            </a:r>
            <a:r>
              <a:rPr sz="3200"/>
              <a:t>  </a:t>
            </a:r>
          </a:p>
        </p:txBody>
      </p:sp>
      <p:pic>
        <p:nvPicPr>
          <p:cNvPr id="33" name="j0078625.pdf" descr="j0078625"/>
          <p:cNvPicPr/>
          <p:nvPr/>
        </p:nvPicPr>
        <p:blipFill>
          <a:blip r:embed="rId2">
            <a:extLst/>
          </a:blip>
          <a:stretch>
            <a:fillRect/>
          </a:stretch>
        </p:blipFill>
        <p:spPr>
          <a:xfrm>
            <a:off x="2895600" y="6705600"/>
            <a:ext cx="1231900" cy="19669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2">
                                            <p:bg/>
                                          </p:spTgt>
                                        </p:tgtEl>
                                        <p:attrNameLst>
                                          <p:attrName>style.visibility</p:attrName>
                                        </p:attrNameLst>
                                      </p:cBhvr>
                                      <p:to>
                                        <p:strVal val="visible"/>
                                      </p:to>
                                    </p:set>
                                    <p:animEffect filter="blinds(horizontal)" transition="in">
                                      <p:cBhvr>
                                        <p:cTn id="7" dur="500"/>
                                        <p:tgtEl>
                                          <p:spTgt spid="32">
                                            <p:bg/>
                                          </p:spTgt>
                                        </p:tgtEl>
                                      </p:cBhvr>
                                    </p:animEffect>
                                  </p:childTnLst>
                                </p:cTn>
                              </p:par>
                              <p:par>
                                <p:cTn id="8" presetClass="entr" presetSubtype="10" presetID="3" grpId="1" fill="hold">
                                  <p:stCondLst>
                                    <p:cond delay="0"/>
                                  </p:stCondLst>
                                  <p:iterate type="el" backwards="0">
                                    <p:tmAbs val="0"/>
                                  </p:iterate>
                                  <p:childTnLst>
                                    <p:set>
                                      <p:cBhvr>
                                        <p:cTn id="9" fill="hold"/>
                                        <p:tgtEl>
                                          <p:spTgt spid="32">
                                            <p:txEl>
                                              <p:pRg st="0" end="0"/>
                                            </p:txEl>
                                          </p:spTgt>
                                        </p:tgtEl>
                                        <p:attrNameLst>
                                          <p:attrName>style.visibility</p:attrName>
                                        </p:attrNameLst>
                                      </p:cBhvr>
                                      <p:to>
                                        <p:strVal val="visible"/>
                                      </p:to>
                                    </p:set>
                                    <p:animEffect filter="blinds(horizontal)" transition="in">
                                      <p:cBhvr>
                                        <p:cTn id="10" dur="500"/>
                                        <p:tgtEl>
                                          <p:spTgt spid="3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idx="4294967295"/>
          </p:nvPr>
        </p:nvSpPr>
        <p:spPr>
          <a:xfrm>
            <a:off x="514350" y="812800"/>
            <a:ext cx="58293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b="1" sz="4400">
                <a:solidFill>
                  <a:srgbClr val="FF3300"/>
                </a:solidFill>
              </a:rPr>
              <a:t>NOTE TAKING FOR MATH</a:t>
            </a:r>
            <a:r>
              <a:rPr b="1" sz="4400"/>
              <a:t> </a:t>
            </a:r>
          </a:p>
        </p:txBody>
      </p:sp>
      <p:sp>
        <p:nvSpPr>
          <p:cNvPr id="36" name="Shape 36"/>
          <p:cNvSpPr/>
          <p:nvPr>
            <p:ph type="body" idx="4294967295"/>
          </p:nvPr>
        </p:nvSpPr>
        <p:spPr>
          <a:xfrm>
            <a:off x="514350" y="2641600"/>
            <a:ext cx="58293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522731" indent="-522731" defTabSz="896111">
              <a:lnSpc>
                <a:spcPct val="90000"/>
              </a:lnSpc>
              <a:spcBef>
                <a:spcPts val="600"/>
              </a:spcBef>
              <a:buAutoNum type="arabicPeriod" startAt="1"/>
              <a:defRPr sz="1800"/>
            </a:pPr>
            <a:r>
              <a:rPr b="1" sz="2744"/>
              <a:t>Write down the title of the lesson. </a:t>
            </a:r>
            <a:endParaRPr b="1" sz="2744"/>
          </a:p>
          <a:p>
            <a:pPr lvl="0" marL="522731" indent="-522731" defTabSz="896111">
              <a:lnSpc>
                <a:spcPct val="90000"/>
              </a:lnSpc>
              <a:spcBef>
                <a:spcPts val="600"/>
              </a:spcBef>
              <a:buAutoNum type="arabicPeriod" startAt="1"/>
              <a:defRPr sz="1800"/>
            </a:pPr>
            <a:r>
              <a:rPr b="1" sz="2744"/>
              <a:t>Write down the math problem &amp; each step in solution using math symbols.  </a:t>
            </a:r>
            <a:endParaRPr b="1" sz="2744"/>
          </a:p>
          <a:p>
            <a:pPr lvl="0" marL="522731" indent="-522731" defTabSz="896111">
              <a:lnSpc>
                <a:spcPct val="90000"/>
              </a:lnSpc>
              <a:spcBef>
                <a:spcPts val="600"/>
              </a:spcBef>
              <a:buAutoNum type="arabicPeriod" startAt="1"/>
              <a:defRPr sz="1800"/>
            </a:pPr>
            <a:r>
              <a:rPr b="1" sz="2744"/>
              <a:t>Next to each step write down in your own words exactly what you are doing. (This is easier to do when you are revising your notes).  </a:t>
            </a:r>
            <a:endParaRPr b="1" sz="2744"/>
          </a:p>
          <a:p>
            <a:pPr lvl="0" marL="522731" indent="-522731" defTabSz="896111">
              <a:lnSpc>
                <a:spcPct val="90000"/>
              </a:lnSpc>
              <a:spcBef>
                <a:spcPts val="600"/>
              </a:spcBef>
              <a:buAutoNum type="arabicPeriod" startAt="1"/>
              <a:defRPr sz="1800"/>
            </a:pPr>
            <a:r>
              <a:rPr b="1" sz="2744"/>
              <a:t>Ask instructor about the part of the problems you don’t understand.  </a:t>
            </a:r>
            <a:endParaRPr b="1" sz="2744"/>
          </a:p>
          <a:p>
            <a:pPr lvl="0" marL="522731" indent="-522731" defTabSz="896111">
              <a:lnSpc>
                <a:spcPct val="90000"/>
              </a:lnSpc>
              <a:spcBef>
                <a:spcPts val="600"/>
              </a:spcBef>
              <a:buAutoNum type="arabicPeriod" startAt="1"/>
              <a:defRPr sz="1800"/>
            </a:pPr>
            <a:r>
              <a:rPr b="1" sz="2744"/>
              <a:t>Do ALL homework problems and not just some of them!</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6">
                                            <p:bg/>
                                          </p:spTgt>
                                        </p:tgtEl>
                                        <p:attrNameLst>
                                          <p:attrName>style.visibility</p:attrName>
                                        </p:attrNameLst>
                                      </p:cBhvr>
                                      <p:to>
                                        <p:strVal val="visible"/>
                                      </p:to>
                                    </p:set>
                                    <p:animEffect filter="blinds(horizontal)" transition="in">
                                      <p:cBhvr>
                                        <p:cTn id="7" dur="500"/>
                                        <p:tgtEl>
                                          <p:spTgt spid="36">
                                            <p:bg/>
                                          </p:spTgt>
                                        </p:tgtEl>
                                      </p:cBhvr>
                                    </p:animEffect>
                                  </p:childTnLst>
                                </p:cTn>
                              </p:par>
                              <p:par>
                                <p:cTn id="8" presetClass="entr" presetSubtype="10" presetID="3" grpId="1" fill="hold">
                                  <p:stCondLst>
                                    <p:cond delay="0"/>
                                  </p:stCondLst>
                                  <p:iterate type="el" backwards="0">
                                    <p:tmAbs val="0"/>
                                  </p:iterate>
                                  <p:childTnLst>
                                    <p:set>
                                      <p:cBhvr>
                                        <p:cTn id="9" fill="hold"/>
                                        <p:tgtEl>
                                          <p:spTgt spid="36">
                                            <p:txEl>
                                              <p:pRg st="0" end="0"/>
                                            </p:txEl>
                                          </p:spTgt>
                                        </p:tgtEl>
                                        <p:attrNameLst>
                                          <p:attrName>style.visibility</p:attrName>
                                        </p:attrNameLst>
                                      </p:cBhvr>
                                      <p:to>
                                        <p:strVal val="visible"/>
                                      </p:to>
                                    </p:set>
                                    <p:animEffect filter="blinds(horizontal)" transition="in">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36">
                                            <p:txEl>
                                              <p:pRg st="1" end="1"/>
                                            </p:txEl>
                                          </p:spTgt>
                                        </p:tgtEl>
                                        <p:attrNameLst>
                                          <p:attrName>style.visibility</p:attrName>
                                        </p:attrNameLst>
                                      </p:cBhvr>
                                      <p:to>
                                        <p:strVal val="visible"/>
                                      </p:to>
                                    </p:set>
                                    <p:animEffect filter="blinds(horizontal)" transition="in">
                                      <p:cBhvr>
                                        <p:cTn id="15" dur="500"/>
                                        <p:tgtEl>
                                          <p:spTgt spid="3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1" fill="hold">
                                  <p:stCondLst>
                                    <p:cond delay="0"/>
                                  </p:stCondLst>
                                  <p:iterate type="el" backwards="0">
                                    <p:tmAbs val="0"/>
                                  </p:iterate>
                                  <p:childTnLst>
                                    <p:set>
                                      <p:cBhvr>
                                        <p:cTn id="19" fill="hold"/>
                                        <p:tgtEl>
                                          <p:spTgt spid="36">
                                            <p:txEl>
                                              <p:pRg st="2" end="2"/>
                                            </p:txEl>
                                          </p:spTgt>
                                        </p:tgtEl>
                                        <p:attrNameLst>
                                          <p:attrName>style.visibility</p:attrName>
                                        </p:attrNameLst>
                                      </p:cBhvr>
                                      <p:to>
                                        <p:strVal val="visible"/>
                                      </p:to>
                                    </p:set>
                                    <p:animEffect filter="blinds(horizontal)" transition="in">
                                      <p:cBhvr>
                                        <p:cTn id="20" dur="500"/>
                                        <p:tgtEl>
                                          <p:spTgt spid="3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1" fill="hold">
                                  <p:stCondLst>
                                    <p:cond delay="0"/>
                                  </p:stCondLst>
                                  <p:iterate type="el" backwards="0">
                                    <p:tmAbs val="0"/>
                                  </p:iterate>
                                  <p:childTnLst>
                                    <p:set>
                                      <p:cBhvr>
                                        <p:cTn id="24" fill="hold"/>
                                        <p:tgtEl>
                                          <p:spTgt spid="36">
                                            <p:txEl>
                                              <p:pRg st="3" end="3"/>
                                            </p:txEl>
                                          </p:spTgt>
                                        </p:tgtEl>
                                        <p:attrNameLst>
                                          <p:attrName>style.visibility</p:attrName>
                                        </p:attrNameLst>
                                      </p:cBhvr>
                                      <p:to>
                                        <p:strVal val="visible"/>
                                      </p:to>
                                    </p:set>
                                    <p:animEffect filter="blinds(horizontal)" transition="in">
                                      <p:cBhvr>
                                        <p:cTn id="25" dur="500"/>
                                        <p:tgtEl>
                                          <p:spTgt spid="3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1" fill="hold">
                                  <p:stCondLst>
                                    <p:cond delay="0"/>
                                  </p:stCondLst>
                                  <p:iterate type="el" backwards="0">
                                    <p:tmAbs val="0"/>
                                  </p:iterate>
                                  <p:childTnLst>
                                    <p:set>
                                      <p:cBhvr>
                                        <p:cTn id="29" fill="hold"/>
                                        <p:tgtEl>
                                          <p:spTgt spid="36">
                                            <p:txEl>
                                              <p:pRg st="4" end="4"/>
                                            </p:txEl>
                                          </p:spTgt>
                                        </p:tgtEl>
                                        <p:attrNameLst>
                                          <p:attrName>style.visibility</p:attrName>
                                        </p:attrNameLst>
                                      </p:cBhvr>
                                      <p:to>
                                        <p:strVal val="visible"/>
                                      </p:to>
                                    </p:set>
                                    <p:animEffect filter="blinds(horizontal)" transition="in">
                                      <p:cBhvr>
                                        <p:cTn id="30" dur="500"/>
                                        <p:tgtEl>
                                          <p:spTgt spid="3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